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60" r:id="rId2"/>
    <p:sldMasterId id="2147483672" r:id="rId3"/>
    <p:sldMasterId id="2147483681" r:id="rId4"/>
  </p:sldMasterIdLst>
  <p:notesMasterIdLst>
    <p:notesMasterId r:id="rId23"/>
  </p:notesMasterIdLst>
  <p:handoutMasterIdLst>
    <p:handoutMasterId r:id="rId24"/>
  </p:handoutMasterIdLst>
  <p:sldIdLst>
    <p:sldId id="358" r:id="rId5"/>
    <p:sldId id="394" r:id="rId6"/>
    <p:sldId id="399" r:id="rId7"/>
    <p:sldId id="431" r:id="rId8"/>
    <p:sldId id="437" r:id="rId9"/>
    <p:sldId id="436" r:id="rId10"/>
    <p:sldId id="375" r:id="rId11"/>
    <p:sldId id="395" r:id="rId12"/>
    <p:sldId id="401" r:id="rId13"/>
    <p:sldId id="382" r:id="rId14"/>
    <p:sldId id="389" r:id="rId15"/>
    <p:sldId id="421" r:id="rId16"/>
    <p:sldId id="372" r:id="rId17"/>
    <p:sldId id="432" r:id="rId18"/>
    <p:sldId id="435" r:id="rId19"/>
    <p:sldId id="423" r:id="rId20"/>
    <p:sldId id="434" r:id="rId21"/>
    <p:sldId id="415" r:id="rId22"/>
  </p:sldIdLst>
  <p:sldSz cx="12192000" cy="6858000"/>
  <p:notesSz cx="9872663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 Mels" initials="FM" lastIdx="10" clrIdx="0">
    <p:extLst>
      <p:ext uri="{19B8F6BF-5375-455C-9EA6-DF929625EA0E}">
        <p15:presenceInfo xmlns:p15="http://schemas.microsoft.com/office/powerpoint/2012/main" userId="Filip M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8CBAD"/>
    <a:srgbClr val="DA291C"/>
    <a:srgbClr val="244B90"/>
    <a:srgbClr val="003594"/>
    <a:srgbClr val="B43215"/>
    <a:srgbClr val="B43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9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5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geslacht</a:t>
            </a:r>
          </a:p>
        </c:rich>
      </c:tx>
      <c:layout>
        <c:manualLayout>
          <c:xMode val="edge"/>
          <c:yMode val="edge"/>
          <c:x val="0.386269628073345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nl-BE" sz="3200" b="0" i="0" u="none" strike="noStrike" kern="1200" spc="0" baseline="0" dirty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0.32911832895888016"/>
          <c:y val="0.17171296296296298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CE7A-42FC-929C-DDC6484B87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CE7A-42FC-929C-DDC6484B87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Statistieken!$F$277:$F$278</c:f>
              <c:strCache>
                <c:ptCount val="2"/>
                <c:pt idx="0">
                  <c:v>jongen</c:v>
                </c:pt>
                <c:pt idx="1">
                  <c:v>meisje</c:v>
                </c:pt>
              </c:strCache>
            </c:strRef>
          </c:cat>
          <c:val>
            <c:numRef>
              <c:f>Statistieken!$H$277:$H$278</c:f>
              <c:numCache>
                <c:formatCode>0%</c:formatCode>
                <c:ptCount val="2"/>
                <c:pt idx="0">
                  <c:v>0.24904214559386972</c:v>
                </c:pt>
                <c:pt idx="1">
                  <c:v>0.75095785440613028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CE7A-42FC-929C-DDC6484B8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nl-BE" sz="32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spreiding aantal eerste gesprekken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BE" sz="32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2.9852862793709294E-2"/>
          <c:y val="8.0376276795405419E-2"/>
          <c:w val="0.95644695543616254"/>
          <c:h val="0.680817401598812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Statistieken!$B$347:$B$358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aug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Statistieken!$C$347:$C$358</c:f>
              <c:numCache>
                <c:formatCode>General</c:formatCode>
                <c:ptCount val="12"/>
                <c:pt idx="0">
                  <c:v>24</c:v>
                </c:pt>
                <c:pt idx="1">
                  <c:v>30</c:v>
                </c:pt>
                <c:pt idx="2">
                  <c:v>48</c:v>
                </c:pt>
                <c:pt idx="3">
                  <c:v>21</c:v>
                </c:pt>
                <c:pt idx="4">
                  <c:v>20</c:v>
                </c:pt>
                <c:pt idx="5">
                  <c:v>23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36</c:v>
                </c:pt>
                <c:pt idx="10">
                  <c:v>30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8-46E2-873D-404D9229B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8693391"/>
        <c:axId val="938701295"/>
      </c:barChart>
      <c:catAx>
        <c:axId val="9386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38701295"/>
        <c:crosses val="autoZero"/>
        <c:auto val="1"/>
        <c:lblAlgn val="ctr"/>
        <c:lblOffset val="100"/>
        <c:noMultiLvlLbl val="0"/>
      </c:catAx>
      <c:valAx>
        <c:axId val="93870129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86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in TEJO huis</c:v>
          </c:tx>
          <c:spPr>
            <a:solidFill>
              <a:srgbClr val="5B9BD5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1.5180634610292988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BBA-4B74-B1E8-A6C322FDF5BA}"/>
                </c:ext>
              </c:extLst>
            </c:dLbl>
            <c:dLbl>
              <c:idx val="1"/>
              <c:layout>
                <c:manualLayout>
                  <c:x val="1.1385475957719741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BBA-4B74-B1E8-A6C322FDF5BA}"/>
                </c:ext>
              </c:extLst>
            </c:dLbl>
            <c:dLbl>
              <c:idx val="2"/>
              <c:layout>
                <c:manualLayout>
                  <c:x val="1.518063461029301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BBA-4B74-B1E8-A6C322FDF5BA}"/>
                </c:ext>
              </c:extLst>
            </c:dLbl>
            <c:dLbl>
              <c:idx val="3"/>
              <c:layout>
                <c:manualLayout>
                  <c:x val="1.265052884191082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BBA-4B74-B1E8-A6C322FDF5BA}"/>
                </c:ext>
              </c:extLst>
            </c:dLbl>
            <c:dLbl>
              <c:idx val="4"/>
              <c:layout>
                <c:manualLayout>
                  <c:x val="1.2650528841910777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BBA-4B74-B1E8-A6C322FDF5BA}"/>
                </c:ext>
              </c:extLst>
            </c:dLbl>
            <c:dLbl>
              <c:idx val="5"/>
              <c:layout>
                <c:manualLayout>
                  <c:x val="1.771074037867515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BBA-4B74-B1E8-A6C322FDF5BA}"/>
                </c:ext>
              </c:extLst>
            </c:dLbl>
            <c:dLbl>
              <c:idx val="6"/>
              <c:layout>
                <c:manualLayout>
                  <c:x val="1.6445687494484072E-2"/>
                  <c:y val="2.6717217605847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BBA-4B74-B1E8-A6C322FDF5BA}"/>
                </c:ext>
              </c:extLst>
            </c:dLbl>
            <c:dLbl>
              <c:idx val="7"/>
              <c:layout>
                <c:manualLayout>
                  <c:x val="1.1385475957719741E-2"/>
                  <c:y val="-2.6717217605847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BBA-4B74-B1E8-A6C322FDF5BA}"/>
                </c:ext>
              </c:extLst>
            </c:dLbl>
            <c:dLbl>
              <c:idx val="8"/>
              <c:layout>
                <c:manualLayout>
                  <c:x val="1.5180634610292988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BBA-4B74-B1E8-A6C322FDF5BA}"/>
                </c:ext>
              </c:extLst>
            </c:dLbl>
            <c:dLbl>
              <c:idx val="9"/>
              <c:layout>
                <c:manualLayout>
                  <c:x val="1.3915581726101906E-2"/>
                  <c:y val="-8.0151652817540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BBA-4B74-B1E8-A6C322FDF5BA}"/>
                </c:ext>
              </c:extLst>
            </c:dLbl>
            <c:dLbl>
              <c:idx val="10"/>
              <c:layout>
                <c:manualLayout>
                  <c:x val="1.2650528841910823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BBA-4B74-B1E8-A6C322FDF5BA}"/>
                </c:ext>
              </c:extLst>
            </c:dLbl>
            <c:dLbl>
              <c:idx val="11"/>
              <c:layout>
                <c:manualLayout>
                  <c:x val="1.6445687494483979E-2"/>
                  <c:y val="-9.796199955606066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BBA-4B74-B1E8-A6C322FDF5BA}"/>
                </c:ext>
              </c:extLst>
            </c:dLbl>
            <c:dLbl>
              <c:idx val="12"/>
              <c:layout>
                <c:manualLayout>
                  <c:x val="1.644568749448407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BBA-4B74-B1E8-A6C322FDF5BA}"/>
                </c:ext>
              </c:extLst>
            </c:dLbl>
            <c:dLbl>
              <c:idx val="13"/>
              <c:layout>
                <c:manualLayout>
                  <c:x val="1.2650528841910823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BBA-4B74-B1E8-A6C322FDF5BA}"/>
                </c:ext>
              </c:extLst>
            </c:dLbl>
            <c:dLbl>
              <c:idx val="14"/>
              <c:layout>
                <c:manualLayout>
                  <c:x val="1.3915581726101906E-2"/>
                  <c:y val="-5.34344352116930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BBA-4B74-B1E8-A6C322FDF5BA}"/>
                </c:ext>
              </c:extLst>
            </c:dLbl>
            <c:dLbl>
              <c:idx val="15"/>
              <c:layout>
                <c:manualLayout>
                  <c:x val="1.6445687494484072E-2"/>
                  <c:y val="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BBA-4B74-B1E8-A6C322FDF5BA}"/>
                </c:ext>
              </c:extLst>
            </c:dLbl>
            <c:dLbl>
              <c:idx val="16"/>
              <c:layout>
                <c:manualLayout>
                  <c:x val="1.51806346102929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BBA-4B74-B1E8-A6C322FDF5BA}"/>
                </c:ext>
              </c:extLst>
            </c:dLbl>
            <c:dLbl>
              <c:idx val="17"/>
              <c:layout>
                <c:manualLayout>
                  <c:x val="1.5180634610292988E-2"/>
                  <c:y val="1.0686887042338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BBA-4B74-B1E8-A6C322FDF5BA}"/>
                </c:ext>
              </c:extLst>
            </c:dLbl>
            <c:dLbl>
              <c:idx val="18"/>
              <c:layout>
                <c:manualLayout>
                  <c:x val="1.3915581726101906E-2"/>
                  <c:y val="-2.67172176058469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BBA-4B74-B1E8-A6C322FDF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Blad1!$D$3:$V$3</c:f>
              <c:numCache>
                <c:formatCode>d\-mmm</c:formatCode>
                <c:ptCount val="19"/>
                <c:pt idx="0">
                  <c:v>44431</c:v>
                </c:pt>
                <c:pt idx="1">
                  <c:v>44438</c:v>
                </c:pt>
                <c:pt idx="2">
                  <c:v>44445</c:v>
                </c:pt>
                <c:pt idx="3">
                  <c:v>44452</c:v>
                </c:pt>
                <c:pt idx="4">
                  <c:v>44459</c:v>
                </c:pt>
                <c:pt idx="5">
                  <c:v>44466</c:v>
                </c:pt>
                <c:pt idx="6">
                  <c:v>44473</c:v>
                </c:pt>
                <c:pt idx="7">
                  <c:v>44480</c:v>
                </c:pt>
                <c:pt idx="8">
                  <c:v>44487</c:v>
                </c:pt>
                <c:pt idx="9">
                  <c:v>44494</c:v>
                </c:pt>
                <c:pt idx="10">
                  <c:v>44501</c:v>
                </c:pt>
                <c:pt idx="11">
                  <c:v>44508</c:v>
                </c:pt>
                <c:pt idx="12">
                  <c:v>44515</c:v>
                </c:pt>
                <c:pt idx="13">
                  <c:v>44522</c:v>
                </c:pt>
                <c:pt idx="14">
                  <c:v>44529</c:v>
                </c:pt>
                <c:pt idx="15">
                  <c:v>44536</c:v>
                </c:pt>
                <c:pt idx="16">
                  <c:v>44543</c:v>
                </c:pt>
                <c:pt idx="17">
                  <c:v>44550</c:v>
                </c:pt>
                <c:pt idx="18">
                  <c:v>44557</c:v>
                </c:pt>
              </c:numCache>
            </c:numRef>
          </c:cat>
          <c:val>
            <c:numRef>
              <c:f>Blad1!$D$15:$V$15</c:f>
              <c:numCache>
                <c:formatCode>General</c:formatCode>
                <c:ptCount val="19"/>
                <c:pt idx="0">
                  <c:v>13</c:v>
                </c:pt>
                <c:pt idx="1">
                  <c:v>15</c:v>
                </c:pt>
                <c:pt idx="2">
                  <c:v>25</c:v>
                </c:pt>
                <c:pt idx="3">
                  <c:v>26</c:v>
                </c:pt>
                <c:pt idx="4">
                  <c:v>18</c:v>
                </c:pt>
                <c:pt idx="5">
                  <c:v>26</c:v>
                </c:pt>
                <c:pt idx="6">
                  <c:v>41</c:v>
                </c:pt>
                <c:pt idx="7">
                  <c:v>28</c:v>
                </c:pt>
                <c:pt idx="8">
                  <c:v>33</c:v>
                </c:pt>
                <c:pt idx="9">
                  <c:v>32</c:v>
                </c:pt>
                <c:pt idx="10">
                  <c:v>19</c:v>
                </c:pt>
                <c:pt idx="11">
                  <c:v>29</c:v>
                </c:pt>
                <c:pt idx="12">
                  <c:v>33</c:v>
                </c:pt>
                <c:pt idx="13">
                  <c:v>32</c:v>
                </c:pt>
                <c:pt idx="14">
                  <c:v>35</c:v>
                </c:pt>
                <c:pt idx="15">
                  <c:v>33</c:v>
                </c:pt>
                <c:pt idx="16">
                  <c:v>33</c:v>
                </c:pt>
                <c:pt idx="17">
                  <c:v>31</c:v>
                </c:pt>
                <c:pt idx="18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BBA-4B74-B1E8-A6C322FDF5BA}"/>
            </c:ext>
          </c:extLst>
        </c:ser>
        <c:ser>
          <c:idx val="1"/>
          <c:order val="1"/>
          <c:tx>
            <c:v>telefoon of digitaal</c:v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2.530105768382153E-3"/>
                  <c:y val="-5.0762713451109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BA-4B74-B1E8-A6C322FDF5BA}"/>
                </c:ext>
              </c:extLst>
            </c:dLbl>
            <c:dLbl>
              <c:idx val="1"/>
              <c:layout>
                <c:manualLayout>
                  <c:x val="0"/>
                  <c:y val="-4.27475481693551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BBA-4B74-B1E8-A6C322FDF5BA}"/>
                </c:ext>
              </c:extLst>
            </c:dLbl>
            <c:dLbl>
              <c:idx val="2"/>
              <c:layout>
                <c:manualLayout>
                  <c:x val="2.8588202973451786E-3"/>
                  <c:y val="-3.0236316945300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BA-4B74-B1E8-A6C322FDF5BA}"/>
                </c:ext>
              </c:extLst>
            </c:dLbl>
            <c:dLbl>
              <c:idx val="3"/>
              <c:layout>
                <c:manualLayout>
                  <c:x val="1.5938070931192461E-3"/>
                  <c:y val="-2.95358649789029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BA-4B74-B1E8-A6C322FDF5BA}"/>
                </c:ext>
              </c:extLst>
            </c:dLbl>
            <c:dLbl>
              <c:idx val="4"/>
              <c:layout>
                <c:manualLayout>
                  <c:x val="-5.8438918323001108E-17"/>
                  <c:y val="-2.95358649789029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BA-4B74-B1E8-A6C322FDF5BA}"/>
                </c:ext>
              </c:extLst>
            </c:dLbl>
            <c:dLbl>
              <c:idx val="5"/>
              <c:layout>
                <c:manualLayout>
                  <c:x val="1.5938070931191877E-3"/>
                  <c:y val="-5.06329113924050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BA-4B74-B1E8-A6C322FDF5BA}"/>
                </c:ext>
              </c:extLst>
            </c:dLbl>
            <c:dLbl>
              <c:idx val="6"/>
              <c:layout>
                <c:manualLayout>
                  <c:x val="6.2748310752726231E-8"/>
                  <c:y val="-2.7426160337552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830602903339237E-2"/>
                      <c:h val="5.47891956543406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BBA-4B74-B1E8-A6C322FDF5BA}"/>
                </c:ext>
              </c:extLst>
            </c:dLbl>
            <c:dLbl>
              <c:idx val="7"/>
              <c:layout>
                <c:manualLayout>
                  <c:x val="0"/>
                  <c:y val="-2.53164556962025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BA-4B74-B1E8-A6C322FDF5BA}"/>
                </c:ext>
              </c:extLst>
            </c:dLbl>
            <c:dLbl>
              <c:idx val="8"/>
              <c:layout>
                <c:manualLayout>
                  <c:x val="0"/>
                  <c:y val="-2.53164556962025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BA-4B74-B1E8-A6C322FDF5BA}"/>
                </c:ext>
              </c:extLst>
            </c:dLbl>
            <c:dLbl>
              <c:idx val="9"/>
              <c:layout>
                <c:manualLayout>
                  <c:x val="0"/>
                  <c:y val="-2.10970464135021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BA-4B74-B1E8-A6C322FDF5BA}"/>
                </c:ext>
              </c:extLst>
            </c:dLbl>
            <c:dLbl>
              <c:idx val="10"/>
              <c:layout>
                <c:manualLayout>
                  <c:x val="0"/>
                  <c:y val="-4.21940928270042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BA-4B74-B1E8-A6C322FDF5BA}"/>
                </c:ext>
              </c:extLst>
            </c:dLbl>
            <c:dLbl>
              <c:idx val="11"/>
              <c:layout>
                <c:manualLayout>
                  <c:x val="0"/>
                  <c:y val="-2.10970464135020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BA-4B74-B1E8-A6C322FDF5BA}"/>
                </c:ext>
              </c:extLst>
            </c:dLbl>
            <c:dLbl>
              <c:idx val="12"/>
              <c:layout>
                <c:manualLayout>
                  <c:x val="-1.1687783664600222E-16"/>
                  <c:y val="-3.7974683544303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BA-4B74-B1E8-A6C322FDF5BA}"/>
                </c:ext>
              </c:extLst>
            </c:dLbl>
            <c:dLbl>
              <c:idx val="13"/>
              <c:layout>
                <c:manualLayout>
                  <c:x val="0"/>
                  <c:y val="-3.7974683544303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BA-4B74-B1E8-A6C322FDF5BA}"/>
                </c:ext>
              </c:extLst>
            </c:dLbl>
            <c:dLbl>
              <c:idx val="14"/>
              <c:layout>
                <c:manualLayout>
                  <c:x val="0"/>
                  <c:y val="-3.3755274261603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BA-4B74-B1E8-A6C322FDF5BA}"/>
                </c:ext>
              </c:extLst>
            </c:dLbl>
            <c:dLbl>
              <c:idx val="15"/>
              <c:layout>
                <c:manualLayout>
                  <c:x val="0"/>
                  <c:y val="-3.3755274261603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BA-4B74-B1E8-A6C322FDF5BA}"/>
                </c:ext>
              </c:extLst>
            </c:dLbl>
            <c:dLbl>
              <c:idx val="16"/>
              <c:layout>
                <c:manualLayout>
                  <c:x val="0"/>
                  <c:y val="-3.3755274261603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BA-4B74-B1E8-A6C322FDF5BA}"/>
                </c:ext>
              </c:extLst>
            </c:dLbl>
            <c:dLbl>
              <c:idx val="17"/>
              <c:layout>
                <c:manualLayout>
                  <c:x val="0"/>
                  <c:y val="-3.3755274261603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BA-4B74-B1E8-A6C322FDF5BA}"/>
                </c:ext>
              </c:extLst>
            </c:dLbl>
            <c:dLbl>
              <c:idx val="18"/>
              <c:layout>
                <c:manualLayout>
                  <c:x val="0"/>
                  <c:y val="-3.7974683544303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BA-4B74-B1E8-A6C322FDF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Blad1!$D$3:$V$3</c:f>
              <c:numCache>
                <c:formatCode>d\-mmm</c:formatCode>
                <c:ptCount val="19"/>
                <c:pt idx="0">
                  <c:v>44431</c:v>
                </c:pt>
                <c:pt idx="1">
                  <c:v>44438</c:v>
                </c:pt>
                <c:pt idx="2">
                  <c:v>44445</c:v>
                </c:pt>
                <c:pt idx="3">
                  <c:v>44452</c:v>
                </c:pt>
                <c:pt idx="4">
                  <c:v>44459</c:v>
                </c:pt>
                <c:pt idx="5">
                  <c:v>44466</c:v>
                </c:pt>
                <c:pt idx="6">
                  <c:v>44473</c:v>
                </c:pt>
                <c:pt idx="7">
                  <c:v>44480</c:v>
                </c:pt>
                <c:pt idx="8">
                  <c:v>44487</c:v>
                </c:pt>
                <c:pt idx="9">
                  <c:v>44494</c:v>
                </c:pt>
                <c:pt idx="10">
                  <c:v>44501</c:v>
                </c:pt>
                <c:pt idx="11">
                  <c:v>44508</c:v>
                </c:pt>
                <c:pt idx="12">
                  <c:v>44515</c:v>
                </c:pt>
                <c:pt idx="13">
                  <c:v>44522</c:v>
                </c:pt>
                <c:pt idx="14">
                  <c:v>44529</c:v>
                </c:pt>
                <c:pt idx="15">
                  <c:v>44536</c:v>
                </c:pt>
                <c:pt idx="16">
                  <c:v>44543</c:v>
                </c:pt>
                <c:pt idx="17">
                  <c:v>44550</c:v>
                </c:pt>
                <c:pt idx="18">
                  <c:v>44557</c:v>
                </c:pt>
              </c:numCache>
            </c:numRef>
          </c:cat>
          <c:val>
            <c:numRef>
              <c:f>Blad1!$D$27:$V$27</c:f>
              <c:numCache>
                <c:formatCode>General</c:formatCode>
                <c:ptCount val="1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12-DBBA-4B74-B1E8-A6C322FDF5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50667571"/>
        <c:axId val="436120629"/>
      </c:barChart>
      <c:dateAx>
        <c:axId val="506675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36120629"/>
        <c:crosses val="autoZero"/>
        <c:auto val="1"/>
        <c:lblOffset val="100"/>
        <c:baseTimeUnit val="days"/>
      </c:dateAx>
      <c:valAx>
        <c:axId val="43612062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6675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25509059302403"/>
          <c:y val="5.2297639344874025E-2"/>
          <c:w val="0.2891971432796227"/>
          <c:h val="5.7779387001062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zero"/>
    <c:showDLblsOverMax val="1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BE"/>
    </a:p>
  </c:txPr>
  <c:userShapes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v>gekende</c:v>
          </c:tx>
          <c:spPr>
            <a:solidFill>
              <a:srgbClr val="EA9999"/>
            </a:solidFill>
          </c:spPr>
          <c:invertIfNegative val="1"/>
          <c:dLbls>
            <c:dLbl>
              <c:idx val="0"/>
              <c:layout>
                <c:manualLayout>
                  <c:x val="1.4318700448276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EE-437E-BA28-A4D4E10859CD}"/>
                </c:ext>
              </c:extLst>
            </c:dLbl>
            <c:dLbl>
              <c:idx val="1"/>
              <c:layout>
                <c:manualLayout>
                  <c:x val="1.1136767015326397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EE-437E-BA28-A4D4E10859CD}"/>
                </c:ext>
              </c:extLst>
            </c:dLbl>
            <c:dLbl>
              <c:idx val="2"/>
              <c:layout>
                <c:manualLayout>
                  <c:x val="9.5458002988511679E-3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EE-437E-BA28-A4D4E10859CD}"/>
                </c:ext>
              </c:extLst>
            </c:dLbl>
            <c:dLbl>
              <c:idx val="3"/>
              <c:layout>
                <c:manualLayout>
                  <c:x val="1.2727733731801567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EE-437E-BA28-A4D4E10859CD}"/>
                </c:ext>
              </c:extLst>
            </c:dLbl>
            <c:dLbl>
              <c:idx val="4"/>
              <c:layout>
                <c:manualLayout>
                  <c:x val="1.4318700448276794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EE-437E-BA28-A4D4E10859CD}"/>
                </c:ext>
              </c:extLst>
            </c:dLbl>
            <c:dLbl>
              <c:idx val="5"/>
              <c:layout>
                <c:manualLayout>
                  <c:x val="1.27277337318015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EE-437E-BA28-A4D4E10859CD}"/>
                </c:ext>
              </c:extLst>
            </c:dLbl>
            <c:dLbl>
              <c:idx val="6"/>
              <c:layout>
                <c:manualLayout>
                  <c:x val="1.4318700448276737E-2"/>
                  <c:y val="-4.219409282700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EE-437E-BA28-A4D4E10859CD}"/>
                </c:ext>
              </c:extLst>
            </c:dLbl>
            <c:dLbl>
              <c:idx val="7"/>
              <c:layout>
                <c:manualLayout>
                  <c:x val="1.1136767015326397E-2"/>
                  <c:y val="-4.219409282700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EE-437E-BA28-A4D4E10859CD}"/>
                </c:ext>
              </c:extLst>
            </c:dLbl>
            <c:dLbl>
              <c:idx val="8"/>
              <c:layout>
                <c:manualLayout>
                  <c:x val="1.5909667164752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EE-437E-BA28-A4D4E10859CD}"/>
                </c:ext>
              </c:extLst>
            </c:dLbl>
            <c:dLbl>
              <c:idx val="9"/>
              <c:layout>
                <c:manualLayout>
                  <c:x val="1.1136767015326397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EE-437E-BA28-A4D4E10859CD}"/>
                </c:ext>
              </c:extLst>
            </c:dLbl>
            <c:dLbl>
              <c:idx val="10"/>
              <c:layout>
                <c:manualLayout>
                  <c:x val="1.4318700448276794E-2"/>
                  <c:y val="-8.4388185654008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EE-437E-BA28-A4D4E10859CD}"/>
                </c:ext>
              </c:extLst>
            </c:dLbl>
            <c:dLbl>
              <c:idx val="11"/>
              <c:layout>
                <c:manualLayout>
                  <c:x val="1.4318700448276794E-2"/>
                  <c:y val="-4.219409282700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EE-437E-BA28-A4D4E10859CD}"/>
                </c:ext>
              </c:extLst>
            </c:dLbl>
            <c:dLbl>
              <c:idx val="12"/>
              <c:layout>
                <c:manualLayout>
                  <c:x val="1.75006338812271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EE-437E-BA28-A4D4E10859CD}"/>
                </c:ext>
              </c:extLst>
            </c:dLbl>
            <c:dLbl>
              <c:idx val="13"/>
              <c:layout>
                <c:manualLayout>
                  <c:x val="1.5909667164751996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EE-437E-BA28-A4D4E10859CD}"/>
                </c:ext>
              </c:extLst>
            </c:dLbl>
            <c:dLbl>
              <c:idx val="14"/>
              <c:layout>
                <c:manualLayout>
                  <c:x val="1.4318700448276794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EE-437E-BA28-A4D4E10859CD}"/>
                </c:ext>
              </c:extLst>
            </c:dLbl>
            <c:dLbl>
              <c:idx val="15"/>
              <c:layout>
                <c:manualLayout>
                  <c:x val="1.59096671647518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EE-437E-BA28-A4D4E10859CD}"/>
                </c:ext>
              </c:extLst>
            </c:dLbl>
            <c:dLbl>
              <c:idx val="16"/>
              <c:layout>
                <c:manualLayout>
                  <c:x val="1.4318700448276678E-2"/>
                  <c:y val="-7.73549432386024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FEE-437E-BA28-A4D4E10859CD}"/>
                </c:ext>
              </c:extLst>
            </c:dLbl>
            <c:dLbl>
              <c:idx val="17"/>
              <c:layout>
                <c:manualLayout>
                  <c:x val="1.7500633881226961E-2"/>
                  <c:y val="-4.219409282700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FEE-437E-BA28-A4D4E1085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400" b="0" i="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Blad1!$D$3:$V$3</c:f>
              <c:numCache>
                <c:formatCode>d\-mmm</c:formatCode>
                <c:ptCount val="19"/>
                <c:pt idx="0">
                  <c:v>44431</c:v>
                </c:pt>
                <c:pt idx="1">
                  <c:v>44438</c:v>
                </c:pt>
                <c:pt idx="2">
                  <c:v>44445</c:v>
                </c:pt>
                <c:pt idx="3">
                  <c:v>44452</c:v>
                </c:pt>
                <c:pt idx="4">
                  <c:v>44459</c:v>
                </c:pt>
                <c:pt idx="5">
                  <c:v>44466</c:v>
                </c:pt>
                <c:pt idx="6">
                  <c:v>44473</c:v>
                </c:pt>
                <c:pt idx="7">
                  <c:v>44480</c:v>
                </c:pt>
                <c:pt idx="8">
                  <c:v>44487</c:v>
                </c:pt>
                <c:pt idx="9">
                  <c:v>44494</c:v>
                </c:pt>
                <c:pt idx="10">
                  <c:v>44501</c:v>
                </c:pt>
                <c:pt idx="11">
                  <c:v>44508</c:v>
                </c:pt>
                <c:pt idx="12">
                  <c:v>44515</c:v>
                </c:pt>
                <c:pt idx="13">
                  <c:v>44522</c:v>
                </c:pt>
                <c:pt idx="14">
                  <c:v>44529</c:v>
                </c:pt>
                <c:pt idx="15">
                  <c:v>44536</c:v>
                </c:pt>
                <c:pt idx="16">
                  <c:v>44543</c:v>
                </c:pt>
                <c:pt idx="17">
                  <c:v>44550</c:v>
                </c:pt>
                <c:pt idx="18">
                  <c:v>44557</c:v>
                </c:pt>
              </c:numCache>
            </c:numRef>
          </c:cat>
          <c:val>
            <c:numRef>
              <c:f>Blad1!$D$28:$V$28</c:f>
              <c:numCache>
                <c:formatCode>General</c:formatCode>
                <c:ptCount val="19"/>
                <c:pt idx="0">
                  <c:v>13</c:v>
                </c:pt>
                <c:pt idx="1">
                  <c:v>12</c:v>
                </c:pt>
                <c:pt idx="2">
                  <c:v>20</c:v>
                </c:pt>
                <c:pt idx="3">
                  <c:v>18</c:v>
                </c:pt>
                <c:pt idx="4">
                  <c:v>12</c:v>
                </c:pt>
                <c:pt idx="5">
                  <c:v>19</c:v>
                </c:pt>
                <c:pt idx="6">
                  <c:v>27</c:v>
                </c:pt>
                <c:pt idx="7">
                  <c:v>23</c:v>
                </c:pt>
                <c:pt idx="8">
                  <c:v>25</c:v>
                </c:pt>
                <c:pt idx="9">
                  <c:v>26</c:v>
                </c:pt>
                <c:pt idx="10">
                  <c:v>15</c:v>
                </c:pt>
                <c:pt idx="11">
                  <c:v>22</c:v>
                </c:pt>
                <c:pt idx="12">
                  <c:v>30</c:v>
                </c:pt>
                <c:pt idx="13">
                  <c:v>26</c:v>
                </c:pt>
                <c:pt idx="14">
                  <c:v>26</c:v>
                </c:pt>
                <c:pt idx="15">
                  <c:v>24</c:v>
                </c:pt>
                <c:pt idx="16">
                  <c:v>21</c:v>
                </c:pt>
                <c:pt idx="17">
                  <c:v>26</c:v>
                </c:pt>
                <c:pt idx="18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2-6FEE-437E-BA28-A4D4E10859CD}"/>
            </c:ext>
          </c:extLst>
        </c:ser>
        <c:ser>
          <c:idx val="1"/>
          <c:order val="1"/>
          <c:tx>
            <c:v>nieuwe</c:v>
          </c:tx>
          <c:spPr>
            <a:solidFill>
              <a:srgbClr val="A4C2F4"/>
            </a:solidFill>
          </c:spPr>
          <c:invertIfNegative val="1"/>
          <c:dLbls>
            <c:dLbl>
              <c:idx val="0"/>
              <c:layout>
                <c:manualLayout>
                  <c:x val="0"/>
                  <c:y val="-4.641350210970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FEE-437E-BA28-A4D4E10859CD}"/>
                </c:ext>
              </c:extLst>
            </c:dLbl>
            <c:dLbl>
              <c:idx val="1"/>
              <c:layout>
                <c:manualLayout>
                  <c:x val="1.5909667164752141E-3"/>
                  <c:y val="-3.797468354430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FEE-437E-BA28-A4D4E10859CD}"/>
                </c:ext>
              </c:extLst>
            </c:dLbl>
            <c:dLbl>
              <c:idx val="2"/>
              <c:layout>
                <c:manualLayout>
                  <c:x val="-2.9167386191244423E-17"/>
                  <c:y val="-6.751054852320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FEE-437E-BA28-A4D4E10859CD}"/>
                </c:ext>
              </c:extLst>
            </c:dLbl>
            <c:dLbl>
              <c:idx val="3"/>
              <c:layout>
                <c:manualLayout>
                  <c:x val="0"/>
                  <c:y val="-7.172995780590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FEE-437E-BA28-A4D4E10859CD}"/>
                </c:ext>
              </c:extLst>
            </c:dLbl>
            <c:dLbl>
              <c:idx val="4"/>
              <c:layout>
                <c:manualLayout>
                  <c:x val="0"/>
                  <c:y val="-7.5949367088607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FEE-437E-BA28-A4D4E10859CD}"/>
                </c:ext>
              </c:extLst>
            </c:dLbl>
            <c:dLbl>
              <c:idx val="5"/>
              <c:layout>
                <c:manualLayout>
                  <c:x val="1.5909667164751412E-3"/>
                  <c:y val="-8.438818565400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FEE-437E-BA28-A4D4E10859CD}"/>
                </c:ext>
              </c:extLst>
            </c:dLbl>
            <c:dLbl>
              <c:idx val="6"/>
              <c:layout>
                <c:manualLayout>
                  <c:x val="-2.266275404032739E-3"/>
                  <c:y val="-0.14184734502532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FEE-437E-BA28-A4D4E10859CD}"/>
                </c:ext>
              </c:extLst>
            </c:dLbl>
            <c:dLbl>
              <c:idx val="7"/>
              <c:layout>
                <c:manualLayout>
                  <c:x val="0"/>
                  <c:y val="-8.438818565400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FEE-437E-BA28-A4D4E10859CD}"/>
                </c:ext>
              </c:extLst>
            </c:dLbl>
            <c:dLbl>
              <c:idx val="8"/>
              <c:layout>
                <c:manualLayout>
                  <c:x val="-5.8334772382488846E-17"/>
                  <c:y val="-8.0168776371308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FEE-437E-BA28-A4D4E10859CD}"/>
                </c:ext>
              </c:extLst>
            </c:dLbl>
            <c:dLbl>
              <c:idx val="9"/>
              <c:layout>
                <c:manualLayout>
                  <c:x val="1.5909667164751996E-3"/>
                  <c:y val="-7.5949367088607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FEE-437E-BA28-A4D4E10859CD}"/>
                </c:ext>
              </c:extLst>
            </c:dLbl>
            <c:dLbl>
              <c:idx val="10"/>
              <c:layout>
                <c:manualLayout>
                  <c:x val="0"/>
                  <c:y val="-7.172995780590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FEE-437E-BA28-A4D4E10859CD}"/>
                </c:ext>
              </c:extLst>
            </c:dLbl>
            <c:dLbl>
              <c:idx val="11"/>
              <c:layout>
                <c:manualLayout>
                  <c:x val="0"/>
                  <c:y val="-5.485232067510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FEE-437E-BA28-A4D4E10859CD}"/>
                </c:ext>
              </c:extLst>
            </c:dLbl>
            <c:dLbl>
              <c:idx val="12"/>
              <c:layout>
                <c:manualLayout>
                  <c:x val="-1.1666954476497769E-16"/>
                  <c:y val="-5.485232067510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FEE-437E-BA28-A4D4E10859CD}"/>
                </c:ext>
              </c:extLst>
            </c:dLbl>
            <c:dLbl>
              <c:idx val="13"/>
              <c:layout>
                <c:manualLayout>
                  <c:x val="1.5909667164751996E-3"/>
                  <c:y val="-7.594936708860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FEE-437E-BA28-A4D4E10859CD}"/>
                </c:ext>
              </c:extLst>
            </c:dLbl>
            <c:dLbl>
              <c:idx val="14"/>
              <c:layout>
                <c:manualLayout>
                  <c:x val="-1.1666954476497769E-16"/>
                  <c:y val="-8.860759493670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FEE-437E-BA28-A4D4E10859CD}"/>
                </c:ext>
              </c:extLst>
            </c:dLbl>
            <c:dLbl>
              <c:idx val="15"/>
              <c:layout>
                <c:manualLayout>
                  <c:x val="0"/>
                  <c:y val="-9.282700421940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FEE-437E-BA28-A4D4E10859CD}"/>
                </c:ext>
              </c:extLst>
            </c:dLbl>
            <c:dLbl>
              <c:idx val="16"/>
              <c:layout>
                <c:manualLayout>
                  <c:x val="-1.1666954476497769E-16"/>
                  <c:y val="-9.2827004219409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FEE-437E-BA28-A4D4E10859CD}"/>
                </c:ext>
              </c:extLst>
            </c:dLbl>
            <c:dLbl>
              <c:idx val="17"/>
              <c:layout>
                <c:manualLayout>
                  <c:x val="1.1666954476497769E-16"/>
                  <c:y val="-6.329113924050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FEE-437E-BA28-A4D4E10859CD}"/>
                </c:ext>
              </c:extLst>
            </c:dLbl>
            <c:dLbl>
              <c:idx val="18"/>
              <c:layout>
                <c:manualLayout>
                  <c:x val="1.1666954476497769E-16"/>
                  <c:y val="-7.1729957805907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FEE-437E-BA28-A4D4E1085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400" b="1" i="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Blad1!$D$3:$V$3</c:f>
              <c:numCache>
                <c:formatCode>d\-mmm</c:formatCode>
                <c:ptCount val="19"/>
                <c:pt idx="0">
                  <c:v>44431</c:v>
                </c:pt>
                <c:pt idx="1">
                  <c:v>44438</c:v>
                </c:pt>
                <c:pt idx="2">
                  <c:v>44445</c:v>
                </c:pt>
                <c:pt idx="3">
                  <c:v>44452</c:v>
                </c:pt>
                <c:pt idx="4">
                  <c:v>44459</c:v>
                </c:pt>
                <c:pt idx="5">
                  <c:v>44466</c:v>
                </c:pt>
                <c:pt idx="6">
                  <c:v>44473</c:v>
                </c:pt>
                <c:pt idx="7">
                  <c:v>44480</c:v>
                </c:pt>
                <c:pt idx="8">
                  <c:v>44487</c:v>
                </c:pt>
                <c:pt idx="9">
                  <c:v>44494</c:v>
                </c:pt>
                <c:pt idx="10">
                  <c:v>44501</c:v>
                </c:pt>
                <c:pt idx="11">
                  <c:v>44508</c:v>
                </c:pt>
                <c:pt idx="12">
                  <c:v>44515</c:v>
                </c:pt>
                <c:pt idx="13">
                  <c:v>44522</c:v>
                </c:pt>
                <c:pt idx="14">
                  <c:v>44529</c:v>
                </c:pt>
                <c:pt idx="15">
                  <c:v>44536</c:v>
                </c:pt>
                <c:pt idx="16">
                  <c:v>44543</c:v>
                </c:pt>
                <c:pt idx="17">
                  <c:v>44550</c:v>
                </c:pt>
                <c:pt idx="18">
                  <c:v>44557</c:v>
                </c:pt>
              </c:numCache>
            </c:numRef>
          </c:cat>
          <c:val>
            <c:numRef>
              <c:f>Blad1!$D$29:$V$29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15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7</c:v>
                </c:pt>
                <c:pt idx="14">
                  <c:v>10</c:v>
                </c:pt>
                <c:pt idx="15">
                  <c:v>10</c:v>
                </c:pt>
                <c:pt idx="16">
                  <c:v>12</c:v>
                </c:pt>
                <c:pt idx="17">
                  <c:v>7</c:v>
                </c:pt>
                <c:pt idx="18">
                  <c:v>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26-6FEE-437E-BA28-A4D4E1085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95497768"/>
        <c:axId val="1868694325"/>
      </c:barChart>
      <c:dateAx>
        <c:axId val="1895497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nl-BE"/>
              </a:p>
            </c:rich>
          </c:tx>
          <c:overlay val="0"/>
        </c:title>
        <c:numFmt formatCode="d\-mmm" sourceLinked="1"/>
        <c:majorTickMark val="none"/>
        <c:minorTickMark val="none"/>
        <c:tickLblPos val="nextTo"/>
        <c:txPr>
          <a:bodyPr/>
          <a:lstStyle/>
          <a:p>
            <a:pPr lvl="0">
              <a:defRPr sz="1600" b="0" i="0">
                <a:solidFill>
                  <a:srgbClr val="000000"/>
                </a:solidFill>
                <a:latin typeface="+mn-lt"/>
              </a:defRPr>
            </a:pPr>
            <a:endParaRPr lang="nl-BE"/>
          </a:p>
        </c:txPr>
        <c:crossAx val="1868694325"/>
        <c:crosses val="autoZero"/>
        <c:auto val="1"/>
        <c:lblOffset val="100"/>
        <c:baseTimeUnit val="days"/>
      </c:dateAx>
      <c:valAx>
        <c:axId val="1868694325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nl-BE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nl-BE"/>
          </a:p>
        </c:txPr>
        <c:crossAx val="18954977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 lvl="0">
              <a:defRPr sz="1800" b="0" i="0">
                <a:solidFill>
                  <a:srgbClr val="1A1A1A"/>
                </a:solidFill>
                <a:latin typeface="+mn-lt"/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 lvl="0">
              <a:defRPr sz="1800" b="0" i="0">
                <a:solidFill>
                  <a:srgbClr val="1A1A1A"/>
                </a:solidFill>
                <a:latin typeface="+mn-lt"/>
              </a:defRPr>
            </a:pPr>
            <a:endParaRPr lang="nl-BE"/>
          </a:p>
        </c:txPr>
      </c:legendEntry>
      <c:layout>
        <c:manualLayout>
          <c:xMode val="edge"/>
          <c:yMode val="edge"/>
          <c:x val="0.4109233760686849"/>
          <c:y val="4.8172793084993233E-2"/>
          <c:w val="0.1883127642073385"/>
          <c:h val="5.895220629662698E-2"/>
        </c:manualLayout>
      </c:layout>
      <c:overlay val="0"/>
      <c:txPr>
        <a:bodyPr/>
        <a:lstStyle/>
        <a:p>
          <a:pPr lvl="0">
            <a:defRPr sz="1600" b="0" i="0">
              <a:solidFill>
                <a:srgbClr val="1A1A1A"/>
              </a:solidFill>
              <a:latin typeface="+mn-lt"/>
            </a:defRPr>
          </a:pPr>
          <a:endParaRPr lang="nl-BE"/>
        </a:p>
      </c:txPr>
    </c:legend>
    <c:plotVisOnly val="1"/>
    <c:dispBlanksAs val="zero"/>
    <c:showDLblsOverMax val="1"/>
  </c:chart>
  <c:spPr>
    <a:solidFill>
      <a:schemeClr val="bg1"/>
    </a:solidFill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leeftijd</a:t>
            </a:r>
          </a:p>
        </c:rich>
      </c:tx>
      <c:layout>
        <c:manualLayout>
          <c:xMode val="edge"/>
          <c:yMode val="edge"/>
          <c:x val="0.42668920620245471"/>
          <c:y val="2.8261552883318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nl-BE" sz="3200" b="0" i="0" u="none" strike="noStrike" kern="1200" spc="0" baseline="0" dirty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'vgl 2020-2021'!$B$75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'vgl 2020-2021'!$A$76:$A$81</c:f>
              <c:strCache>
                <c:ptCount val="6"/>
                <c:pt idx="0">
                  <c:v>min10</c:v>
                </c:pt>
                <c:pt idx="1">
                  <c:v>10-11</c:v>
                </c:pt>
                <c:pt idx="2">
                  <c:v>12-14</c:v>
                </c:pt>
                <c:pt idx="3">
                  <c:v>15-17</c:v>
                </c:pt>
                <c:pt idx="4">
                  <c:v>18-20</c:v>
                </c:pt>
                <c:pt idx="5">
                  <c:v>plus20</c:v>
                </c:pt>
              </c:strCache>
            </c:strRef>
          </c:cat>
          <c:val>
            <c:numRef>
              <c:f>'vgl 2020-2021'!$B$76:$B$81</c:f>
              <c:numCache>
                <c:formatCode>0%</c:formatCode>
                <c:ptCount val="6"/>
                <c:pt idx="0">
                  <c:v>1.9157088122605363E-2</c:v>
                </c:pt>
                <c:pt idx="1">
                  <c:v>5.7471264367816091E-2</c:v>
                </c:pt>
                <c:pt idx="2">
                  <c:v>0.13026819923371646</c:v>
                </c:pt>
                <c:pt idx="3">
                  <c:v>0.40996168582375481</c:v>
                </c:pt>
                <c:pt idx="4">
                  <c:v>0.33716475095785442</c:v>
                </c:pt>
                <c:pt idx="5">
                  <c:v>4.5977011494252873E-2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C-4BD5-B8ED-EF4F4A8DB44A}"/>
            </c:ext>
          </c:extLst>
        </c:ser>
        <c:ser>
          <c:idx val="1"/>
          <c:order val="1"/>
          <c:tx>
            <c:strRef>
              <c:f>'vgl 2020-2021'!$C$75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'vgl 2020-2021'!$A$76:$A$81</c:f>
              <c:strCache>
                <c:ptCount val="6"/>
                <c:pt idx="0">
                  <c:v>min10</c:v>
                </c:pt>
                <c:pt idx="1">
                  <c:v>10-11</c:v>
                </c:pt>
                <c:pt idx="2">
                  <c:v>12-14</c:v>
                </c:pt>
                <c:pt idx="3">
                  <c:v>15-17</c:v>
                </c:pt>
                <c:pt idx="4">
                  <c:v>18-20</c:v>
                </c:pt>
                <c:pt idx="5">
                  <c:v>plus20</c:v>
                </c:pt>
              </c:strCache>
            </c:strRef>
          </c:cat>
          <c:val>
            <c:numRef>
              <c:f>'vgl 2020-2021'!$C$76:$C$81</c:f>
              <c:numCache>
                <c:formatCode>0%</c:formatCode>
                <c:ptCount val="6"/>
                <c:pt idx="0">
                  <c:v>1.5060240963855422E-2</c:v>
                </c:pt>
                <c:pt idx="1">
                  <c:v>4.8192771084337352E-2</c:v>
                </c:pt>
                <c:pt idx="2">
                  <c:v>0.16566265060240964</c:v>
                </c:pt>
                <c:pt idx="3">
                  <c:v>0.34638554216867468</c:v>
                </c:pt>
                <c:pt idx="4">
                  <c:v>0.38855421686746988</c:v>
                </c:pt>
                <c:pt idx="5">
                  <c:v>3.614457831325301E-2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FC-4BD5-B8ED-EF4F4A8DB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6056640"/>
        <c:axId val="1266061632"/>
      </c:barChart>
      <c:catAx>
        <c:axId val="12660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66061632"/>
        <c:crosses val="autoZero"/>
        <c:auto val="1"/>
        <c:lblAlgn val="ctr"/>
        <c:lblOffset val="100"/>
        <c:noMultiLvlLbl val="0"/>
      </c:catAx>
      <c:valAx>
        <c:axId val="1266061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605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en-US" sz="3200" b="0" i="0" u="none" strike="noStrike" kern="1200" spc="0" baseline="0" dirty="0" err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u="none" strike="noStrike" kern="1200" spc="0" baseline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Herkomst (indien geregistreerd)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en-US" sz="3200" b="0" i="0" u="none" strike="noStrike" kern="1200" spc="0" baseline="0" dirty="0" err="1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E2-4471-9554-668BA809E8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E2-4471-9554-668BA809E8EB}"/>
              </c:ext>
            </c:extLst>
          </c:dPt>
          <c:dLbls>
            <c:dLbl>
              <c:idx val="0"/>
              <c:layout>
                <c:manualLayout>
                  <c:x val="8.0777101188478515E-2"/>
                  <c:y val="-0.1014880735746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2-4471-9554-668BA809E8EB}"/>
                </c:ext>
              </c:extLst>
            </c:dLbl>
            <c:dLbl>
              <c:idx val="1"/>
              <c:layout>
                <c:manualLayout>
                  <c:x val="-3.8019951186323814E-2"/>
                  <c:y val="5.8115035156171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E2-4471-9554-668BA809E8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Statistieken!$J$366:$J$367</c:f>
              <c:strCache>
                <c:ptCount val="2"/>
                <c:pt idx="0">
                  <c:v>België</c:v>
                </c:pt>
                <c:pt idx="1">
                  <c:v>andere</c:v>
                </c:pt>
              </c:strCache>
            </c:strRef>
          </c:cat>
          <c:val>
            <c:numRef>
              <c:f>Statistieken!$M$366:$M$367</c:f>
              <c:numCache>
                <c:formatCode>0%</c:formatCode>
                <c:ptCount val="2"/>
                <c:pt idx="0">
                  <c:v>0.82545454545454544</c:v>
                </c:pt>
                <c:pt idx="1">
                  <c:v>0.17454545454545456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E2-4471-9554-668BA809E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4CE2-4471-9554-668BA809E8E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4CE2-4471-9554-668BA809E8E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4CE2-4471-9554-668BA809E8E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Statistieken!$J$366:$J$367</c15:sqref>
                        </c15:formulaRef>
                      </c:ext>
                    </c:extLst>
                    <c:strCache>
                      <c:ptCount val="2"/>
                      <c:pt idx="0">
                        <c:v>België</c:v>
                      </c:pt>
                      <c:pt idx="1">
                        <c:v>andere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Statistieken!$L$366:$L$367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227</c:v>
                      </c:pt>
                      <c:pt idx="1">
                        <c:v>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CE2-4471-9554-668BA809E8EB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</a:rPr>
              <a:t>school-werksituatie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4.8589599162843E-2"/>
          <c:y val="0.1198328607670497"/>
          <c:w val="0.94473677047367322"/>
          <c:h val="0.65445005465944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'vgl 2020-2021'!$B$152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'vgl 2020-2021'!$A$153:$A$161</c:f>
              <c:strCache>
                <c:ptCount val="9"/>
                <c:pt idx="0">
                  <c:v>BaO</c:v>
                </c:pt>
                <c:pt idx="1">
                  <c:v>ASO</c:v>
                </c:pt>
                <c:pt idx="2">
                  <c:v>BSO</c:v>
                </c:pt>
                <c:pt idx="3">
                  <c:v>KSO</c:v>
                </c:pt>
                <c:pt idx="4">
                  <c:v>TSO</c:v>
                </c:pt>
                <c:pt idx="5">
                  <c:v>DBSO</c:v>
                </c:pt>
                <c:pt idx="6">
                  <c:v>Hoger onderwijs</c:v>
                </c:pt>
                <c:pt idx="7">
                  <c:v>werkend</c:v>
                </c:pt>
                <c:pt idx="8">
                  <c:v>andere</c:v>
                </c:pt>
              </c:strCache>
            </c:strRef>
          </c:cat>
          <c:val>
            <c:numRef>
              <c:f>'vgl 2020-2021'!$B$153:$B$161</c:f>
              <c:numCache>
                <c:formatCode>0%</c:formatCode>
                <c:ptCount val="9"/>
                <c:pt idx="0">
                  <c:v>4.736842105263158E-2</c:v>
                </c:pt>
                <c:pt idx="1">
                  <c:v>0.38947368421052631</c:v>
                </c:pt>
                <c:pt idx="2">
                  <c:v>8.4210526315789472E-2</c:v>
                </c:pt>
                <c:pt idx="3">
                  <c:v>3.6842105263157891E-2</c:v>
                </c:pt>
                <c:pt idx="4">
                  <c:v>8.4210526315789472E-2</c:v>
                </c:pt>
                <c:pt idx="5">
                  <c:v>2.1052631578947368E-2</c:v>
                </c:pt>
                <c:pt idx="6">
                  <c:v>0.25789473684210529</c:v>
                </c:pt>
                <c:pt idx="7">
                  <c:v>5.263157894736842E-3</c:v>
                </c:pt>
                <c:pt idx="8">
                  <c:v>0.12105263157894737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3-417E-8EAA-822474EA6E80}"/>
            </c:ext>
          </c:extLst>
        </c:ser>
        <c:ser>
          <c:idx val="1"/>
          <c:order val="1"/>
          <c:tx>
            <c:strRef>
              <c:f>'vgl 2020-2021'!$C$152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355617163147982E-2"/>
                  <c:y val="-7.4615728995672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03-417E-8EAA-822474EA6E80}"/>
                </c:ext>
              </c:extLst>
            </c:dLbl>
            <c:dLbl>
              <c:idx val="1"/>
              <c:layout>
                <c:manualLayout>
                  <c:x val="1.3347260726967489E-2"/>
                  <c:y val="-4.9743819330448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03-417E-8EAA-822474EA6E80}"/>
                </c:ext>
              </c:extLst>
            </c:dLbl>
            <c:dLbl>
              <c:idx val="2"/>
              <c:layout>
                <c:manualLayout>
                  <c:x val="2.2690343235844731E-2"/>
                  <c:y val="-2.4871909665224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03-417E-8EAA-822474EA6E80}"/>
                </c:ext>
              </c:extLst>
            </c:dLbl>
            <c:dLbl>
              <c:idx val="4"/>
              <c:layout>
                <c:manualLayout>
                  <c:x val="1.334726072696739E-2"/>
                  <c:y val="2.4871909665224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03-417E-8EAA-822474EA6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'vgl 2020-2021'!$A$153:$A$161</c:f>
              <c:strCache>
                <c:ptCount val="9"/>
                <c:pt idx="0">
                  <c:v>BaO</c:v>
                </c:pt>
                <c:pt idx="1">
                  <c:v>ASO</c:v>
                </c:pt>
                <c:pt idx="2">
                  <c:v>BSO</c:v>
                </c:pt>
                <c:pt idx="3">
                  <c:v>KSO</c:v>
                </c:pt>
                <c:pt idx="4">
                  <c:v>TSO</c:v>
                </c:pt>
                <c:pt idx="5">
                  <c:v>DBSO</c:v>
                </c:pt>
                <c:pt idx="6">
                  <c:v>Hoger onderwijs</c:v>
                </c:pt>
                <c:pt idx="7">
                  <c:v>werkend</c:v>
                </c:pt>
                <c:pt idx="8">
                  <c:v>andere</c:v>
                </c:pt>
              </c:strCache>
            </c:strRef>
          </c:cat>
          <c:val>
            <c:numRef>
              <c:f>'vgl 2020-2021'!$C$153:$C$161</c:f>
              <c:numCache>
                <c:formatCode>0%</c:formatCode>
                <c:ptCount val="9"/>
                <c:pt idx="0">
                  <c:v>1.5444015444015444E-2</c:v>
                </c:pt>
                <c:pt idx="1">
                  <c:v>0.35135135135135137</c:v>
                </c:pt>
                <c:pt idx="2">
                  <c:v>8.8803088803088806E-2</c:v>
                </c:pt>
                <c:pt idx="3">
                  <c:v>4.633204633204633E-2</c:v>
                </c:pt>
                <c:pt idx="4">
                  <c:v>0.10424710424710425</c:v>
                </c:pt>
                <c:pt idx="5">
                  <c:v>1.5444015444015444E-2</c:v>
                </c:pt>
                <c:pt idx="6">
                  <c:v>0.30501930501930502</c:v>
                </c:pt>
                <c:pt idx="7">
                  <c:v>0</c:v>
                </c:pt>
                <c:pt idx="8">
                  <c:v>8.8803088803088806E-2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3-417E-8EAA-822474EA6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39"/>
        <c:axId val="1025582816"/>
        <c:axId val="1025590304"/>
      </c:barChart>
      <c:catAx>
        <c:axId val="10255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25590304"/>
        <c:crosses val="autoZero"/>
        <c:auto val="1"/>
        <c:lblAlgn val="ctr"/>
        <c:lblOffset val="100"/>
        <c:noMultiLvlLbl val="0"/>
      </c:catAx>
      <c:valAx>
        <c:axId val="10255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2558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16717044693671"/>
          <c:y val="0.28181068285730065"/>
          <c:w val="0.18027651110171547"/>
          <c:h val="6.9032474880350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200" b="0" i="0" u="none" strike="noStrike" kern="1200" spc="0" baseline="0" dirty="0">
                <a:solidFill>
                  <a:srgbClr val="DA291C"/>
                </a:solidFill>
                <a:latin typeface="Gill Sans MT" panose="020B0502020104020203" pitchFamily="34" charset="0"/>
                <a:ea typeface="+mj-ea"/>
                <a:cs typeface="+mj-cs"/>
              </a:rPr>
              <a:t>woonsituatie (indien gekend)</a:t>
            </a:r>
          </a:p>
        </c:rich>
      </c:tx>
      <c:layout>
        <c:manualLayout>
          <c:xMode val="edge"/>
          <c:yMode val="edge"/>
          <c:x val="0.2478993099560497"/>
          <c:y val="1.2152777445516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4205934671950283"/>
                  <c:y val="-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C6-4D55-B239-F9824C1C00D8}"/>
                </c:ext>
              </c:extLst>
            </c:dLbl>
            <c:dLbl>
              <c:idx val="1"/>
              <c:layout>
                <c:manualLayout>
                  <c:x val="0.21979264938554183"/>
                  <c:y val="-4.86111097820680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C6-4D55-B239-F9824C1C00D8}"/>
                </c:ext>
              </c:extLst>
            </c:dLbl>
            <c:dLbl>
              <c:idx val="2"/>
              <c:layout>
                <c:manualLayout>
                  <c:x val="4.629291109812814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C6-4D55-B239-F9824C1C00D8}"/>
                </c:ext>
              </c:extLst>
            </c:dLbl>
            <c:dLbl>
              <c:idx val="3"/>
              <c:layout>
                <c:manualLayout>
                  <c:x val="0.10544686628195191"/>
                  <c:y val="-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C6-4D55-B239-F9824C1C00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Statistieken!$O$333:$O$336</c:f>
              <c:strCache>
                <c:ptCount val="4"/>
                <c:pt idx="0">
                  <c:v>bij beide ouders</c:v>
                </c:pt>
                <c:pt idx="1">
                  <c:v>bij één van de ouders (incl co-ouderschap)</c:v>
                </c:pt>
                <c:pt idx="2">
                  <c:v>gezinsvervangende context</c:v>
                </c:pt>
                <c:pt idx="3">
                  <c:v>zelfstandig</c:v>
                </c:pt>
              </c:strCache>
            </c:strRef>
          </c:cat>
          <c:val>
            <c:numRef>
              <c:f>Statistieken!$Q$333:$Q$336</c:f>
              <c:numCache>
                <c:formatCode>0%</c:formatCode>
                <c:ptCount val="4"/>
                <c:pt idx="0">
                  <c:v>0.49514563106796117</c:v>
                </c:pt>
                <c:pt idx="1">
                  <c:v>0.35922330097087379</c:v>
                </c:pt>
                <c:pt idx="2">
                  <c:v>9.7087378640776691E-3</c:v>
                </c:pt>
                <c:pt idx="3">
                  <c:v>0.13592233009708737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C6-4D55-B239-F9824C1C00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3870079"/>
        <c:axId val="1663870911"/>
        <c:extLst/>
      </c:barChart>
      <c:catAx>
        <c:axId val="1663870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63870911"/>
        <c:crosses val="autoZero"/>
        <c:auto val="1"/>
        <c:lblAlgn val="ctr"/>
        <c:lblOffset val="100"/>
        <c:noMultiLvlLbl val="0"/>
      </c:catAx>
      <c:valAx>
        <c:axId val="16638709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387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</a:rPr>
              <a:t>woonplaats (indien bekend)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'vgl 2020-2021'!$B$94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'vgl 2020-2021'!$A$95:$A$105</c:f>
              <c:strCache>
                <c:ptCount val="11"/>
                <c:pt idx="0">
                  <c:v>Leuven</c:v>
                </c:pt>
                <c:pt idx="1">
                  <c:v>rond Leuven</c:v>
                </c:pt>
                <c:pt idx="2">
                  <c:v>Hageland</c:v>
                </c:pt>
                <c:pt idx="3">
                  <c:v>Halle-Vilvoorde</c:v>
                </c:pt>
                <c:pt idx="4">
                  <c:v>Brussel</c:v>
                </c:pt>
                <c:pt idx="5">
                  <c:v>Mechelen</c:v>
                </c:pt>
                <c:pt idx="6">
                  <c:v>Antwerpen (overig)</c:v>
                </c:pt>
                <c:pt idx="7">
                  <c:v>Limburg</c:v>
                </c:pt>
                <c:pt idx="8">
                  <c:v>West-Vlaanderen</c:v>
                </c:pt>
                <c:pt idx="9">
                  <c:v>Waals-Brabant</c:v>
                </c:pt>
                <c:pt idx="10">
                  <c:v>Oost-Vlaanderen</c:v>
                </c:pt>
              </c:strCache>
            </c:strRef>
          </c:cat>
          <c:val>
            <c:numRef>
              <c:f>'vgl 2020-2021'!$B$95:$B$105</c:f>
              <c:numCache>
                <c:formatCode>0%</c:formatCode>
                <c:ptCount val="11"/>
                <c:pt idx="0">
                  <c:v>0.45355191256830601</c:v>
                </c:pt>
                <c:pt idx="1">
                  <c:v>0.32786885245901637</c:v>
                </c:pt>
                <c:pt idx="2">
                  <c:v>0.12568306010928962</c:v>
                </c:pt>
                <c:pt idx="3">
                  <c:v>0</c:v>
                </c:pt>
                <c:pt idx="4">
                  <c:v>5.4644808743169399E-3</c:v>
                </c:pt>
                <c:pt idx="5">
                  <c:v>2.7322404371584699E-2</c:v>
                </c:pt>
                <c:pt idx="6">
                  <c:v>0</c:v>
                </c:pt>
                <c:pt idx="7">
                  <c:v>3.825136612021858E-2</c:v>
                </c:pt>
                <c:pt idx="8">
                  <c:v>0</c:v>
                </c:pt>
                <c:pt idx="9">
                  <c:v>1.6393442622950821E-2</c:v>
                </c:pt>
                <c:pt idx="10">
                  <c:v>5.4644808743169399E-3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5-4032-893D-B00A052607F2}"/>
            </c:ext>
          </c:extLst>
        </c:ser>
        <c:ser>
          <c:idx val="1"/>
          <c:order val="1"/>
          <c:tx>
            <c:strRef>
              <c:f>'vgl 2020-2021'!$C$94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20922720081015E-3"/>
                  <c:y val="-1.808176016680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5-4032-893D-B00A052607F2}"/>
                </c:ext>
              </c:extLst>
            </c:dLbl>
            <c:dLbl>
              <c:idx val="1"/>
              <c:layout>
                <c:manualLayout>
                  <c:x val="8.554645904056711E-3"/>
                  <c:y val="-1.599987343830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5-4032-893D-B00A05260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'vgl 2020-2021'!$A$95:$A$105</c:f>
              <c:strCache>
                <c:ptCount val="11"/>
                <c:pt idx="0">
                  <c:v>Leuven</c:v>
                </c:pt>
                <c:pt idx="1">
                  <c:v>rond Leuven</c:v>
                </c:pt>
                <c:pt idx="2">
                  <c:v>Hageland</c:v>
                </c:pt>
                <c:pt idx="3">
                  <c:v>Halle-Vilvoorde</c:v>
                </c:pt>
                <c:pt idx="4">
                  <c:v>Brussel</c:v>
                </c:pt>
                <c:pt idx="5">
                  <c:v>Mechelen</c:v>
                </c:pt>
                <c:pt idx="6">
                  <c:v>Antwerpen (overig)</c:v>
                </c:pt>
                <c:pt idx="7">
                  <c:v>Limburg</c:v>
                </c:pt>
                <c:pt idx="8">
                  <c:v>West-Vlaanderen</c:v>
                </c:pt>
                <c:pt idx="9">
                  <c:v>Waals-Brabant</c:v>
                </c:pt>
                <c:pt idx="10">
                  <c:v>Oost-Vlaanderen</c:v>
                </c:pt>
              </c:strCache>
            </c:strRef>
          </c:cat>
          <c:val>
            <c:numRef>
              <c:f>'vgl 2020-2021'!$C$95:$C$105</c:f>
              <c:numCache>
                <c:formatCode>0%</c:formatCode>
                <c:ptCount val="11"/>
                <c:pt idx="0">
                  <c:v>0.4311594202898551</c:v>
                </c:pt>
                <c:pt idx="1">
                  <c:v>0.25724637681159418</c:v>
                </c:pt>
                <c:pt idx="2">
                  <c:v>0.22463768115942029</c:v>
                </c:pt>
                <c:pt idx="3">
                  <c:v>7.246376811594203E-3</c:v>
                </c:pt>
                <c:pt idx="4">
                  <c:v>0</c:v>
                </c:pt>
                <c:pt idx="5">
                  <c:v>3.6231884057971015E-3</c:v>
                </c:pt>
                <c:pt idx="6">
                  <c:v>4.710144927536232E-2</c:v>
                </c:pt>
                <c:pt idx="7">
                  <c:v>1.8115942028985508E-2</c:v>
                </c:pt>
                <c:pt idx="8">
                  <c:v>0</c:v>
                </c:pt>
                <c:pt idx="9">
                  <c:v>7.246376811594203E-3</c:v>
                </c:pt>
                <c:pt idx="10">
                  <c:v>3.6231884057971015E-3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5-4032-893D-B00A05260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74"/>
        <c:axId val="1025584480"/>
        <c:axId val="1025582400"/>
      </c:barChart>
      <c:catAx>
        <c:axId val="102558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25582400"/>
        <c:crosses val="autoZero"/>
        <c:auto val="1"/>
        <c:lblAlgn val="ctr"/>
        <c:lblOffset val="100"/>
        <c:noMultiLvlLbl val="0"/>
      </c:catAx>
      <c:valAx>
        <c:axId val="1025582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558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74729999401462"/>
          <c:y val="0.15654366268926687"/>
          <c:w val="0.22005185905253785"/>
          <c:h val="6.9628669858485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eerste gesprek: spontaan of op afspraak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defRPr lang="nl-BE" sz="3200" b="0" i="0" u="none" strike="noStrike" kern="1200" spc="0" baseline="0" dirty="0" smtClean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D-4B47-AAB2-7270802A80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CD-4B47-AAB2-7270802A80B2}"/>
              </c:ext>
            </c:extLst>
          </c:dPt>
          <c:dLbls>
            <c:dLbl>
              <c:idx val="0"/>
              <c:layout>
                <c:manualLayout>
                  <c:x val="7.5072563855017926E-2"/>
                  <c:y val="8.0475336899106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CD-4B47-AAB2-7270802A80B2}"/>
                </c:ext>
              </c:extLst>
            </c:dLbl>
            <c:dLbl>
              <c:idx val="1"/>
              <c:layout>
                <c:manualLayout>
                  <c:x val="-0.11290266381970496"/>
                  <c:y val="-6.2886268983624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CD-4B47-AAB2-7270802A80B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Statistieken!$B$362:$B$363</c:f>
              <c:strCache>
                <c:ptCount val="2"/>
                <c:pt idx="0">
                  <c:v>spontaan</c:v>
                </c:pt>
                <c:pt idx="1">
                  <c:v>op afspraak</c:v>
                </c:pt>
              </c:strCache>
            </c:strRef>
          </c:cat>
          <c:val>
            <c:numRef>
              <c:f>Statistieken!$D$362:$D$363</c:f>
              <c:numCache>
                <c:formatCode>0%</c:formatCode>
                <c:ptCount val="2"/>
                <c:pt idx="0">
                  <c:v>8.4337349397590355E-2</c:v>
                </c:pt>
                <c:pt idx="1">
                  <c:v>0.91566265060240959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D-4B47-AAB2-7270802A8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7FCD-4B47-AAB2-7270802A80B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7FCD-4B47-AAB2-7270802A80B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765957553268723E-2"/>
                        <c:y val="6.8762261249668374E-2"/>
                      </c:manualLayout>
                    </c:layout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7FCD-4B47-AAB2-7270802A80B2}"/>
                      </c:ext>
                    </c:extLst>
                  </c:dLbl>
                  <c:dLbl>
                    <c:idx val="1"/>
                    <c:layout>
                      <c:manualLayout>
                        <c:x val="4.1702128591101326E-2"/>
                        <c:y val="-0.18336602999911567"/>
                      </c:manualLayout>
                    </c:layout>
                    <c:dLblPos val="bestFit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7FCD-4B47-AAB2-7270802A80B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Statistieken!$B$362:$B$363</c15:sqref>
                        </c15:formulaRef>
                      </c:ext>
                    </c:extLst>
                    <c:strCache>
                      <c:ptCount val="2"/>
                      <c:pt idx="0">
                        <c:v>spontaan</c:v>
                      </c:pt>
                      <c:pt idx="1">
                        <c:v>op afspraak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Statistieken!$C$362:$C$363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28</c:v>
                      </c:pt>
                      <c:pt idx="1">
                        <c:v>304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7FCD-4B47-AAB2-7270802A80B2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'vgl 2020-2021'!$B$128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'vgl 2020-2021'!$A$129:$A$140</c:f>
              <c:strCache>
                <c:ptCount val="12"/>
                <c:pt idx="0">
                  <c:v>eigen initiatief</c:v>
                </c:pt>
                <c:pt idx="1">
                  <c:v>familie</c:v>
                </c:pt>
                <c:pt idx="2">
                  <c:v>ouder(s)</c:v>
                </c:pt>
                <c:pt idx="3">
                  <c:v>vriend(in)</c:v>
                </c:pt>
                <c:pt idx="4">
                  <c:v>school</c:v>
                </c:pt>
                <c:pt idx="5">
                  <c:v>CLB</c:v>
                </c:pt>
                <c:pt idx="6">
                  <c:v>JAC</c:v>
                </c:pt>
                <c:pt idx="7">
                  <c:v>huisarts</c:v>
                </c:pt>
                <c:pt idx="8">
                  <c:v>psycholoog/psychiater</c:v>
                </c:pt>
                <c:pt idx="9">
                  <c:v>jeugdrechtbank</c:v>
                </c:pt>
                <c:pt idx="10">
                  <c:v>bijzondere jeugdzorg</c:v>
                </c:pt>
                <c:pt idx="11">
                  <c:v>andere</c:v>
                </c:pt>
              </c:strCache>
            </c:strRef>
          </c:cat>
          <c:val>
            <c:numRef>
              <c:f>'vgl 2020-2021'!$B$129:$B$140</c:f>
              <c:numCache>
                <c:formatCode>0%</c:formatCode>
                <c:ptCount val="12"/>
                <c:pt idx="0">
                  <c:v>0.18181818181818182</c:v>
                </c:pt>
                <c:pt idx="1">
                  <c:v>6.4935064935064929E-2</c:v>
                </c:pt>
                <c:pt idx="2">
                  <c:v>0.17316017316017315</c:v>
                </c:pt>
                <c:pt idx="3">
                  <c:v>9.9567099567099568E-2</c:v>
                </c:pt>
                <c:pt idx="4">
                  <c:v>9.9567099567099568E-2</c:v>
                </c:pt>
                <c:pt idx="5">
                  <c:v>9.5238095238095233E-2</c:v>
                </c:pt>
                <c:pt idx="6">
                  <c:v>7.792207792207792E-2</c:v>
                </c:pt>
                <c:pt idx="7">
                  <c:v>5.1948051948051951E-2</c:v>
                </c:pt>
                <c:pt idx="8">
                  <c:v>3.0303030303030304E-2</c:v>
                </c:pt>
                <c:pt idx="9">
                  <c:v>2.1645021645021644E-2</c:v>
                </c:pt>
                <c:pt idx="10">
                  <c:v>2.5974025974025976E-2</c:v>
                </c:pt>
                <c:pt idx="11">
                  <c:v>7.792207792207792E-2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8-4ED1-B116-4AA3825A284E}"/>
            </c:ext>
          </c:extLst>
        </c:ser>
        <c:ser>
          <c:idx val="1"/>
          <c:order val="1"/>
          <c:tx>
            <c:strRef>
              <c:f>'vgl 2020-2021'!$C$128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'vgl 2020-2021'!$A$129:$A$140</c:f>
              <c:strCache>
                <c:ptCount val="12"/>
                <c:pt idx="0">
                  <c:v>eigen initiatief</c:v>
                </c:pt>
                <c:pt idx="1">
                  <c:v>familie</c:v>
                </c:pt>
                <c:pt idx="2">
                  <c:v>ouder(s)</c:v>
                </c:pt>
                <c:pt idx="3">
                  <c:v>vriend(in)</c:v>
                </c:pt>
                <c:pt idx="4">
                  <c:v>school</c:v>
                </c:pt>
                <c:pt idx="5">
                  <c:v>CLB</c:v>
                </c:pt>
                <c:pt idx="6">
                  <c:v>JAC</c:v>
                </c:pt>
                <c:pt idx="7">
                  <c:v>huisarts</c:v>
                </c:pt>
                <c:pt idx="8">
                  <c:v>psycholoog/psychiater</c:v>
                </c:pt>
                <c:pt idx="9">
                  <c:v>jeugdrechtbank</c:v>
                </c:pt>
                <c:pt idx="10">
                  <c:v>bijzondere jeugdzorg</c:v>
                </c:pt>
                <c:pt idx="11">
                  <c:v>andere</c:v>
                </c:pt>
              </c:strCache>
            </c:strRef>
          </c:cat>
          <c:val>
            <c:numRef>
              <c:f>'vgl 2020-2021'!$C$129:$C$140</c:f>
              <c:numCache>
                <c:formatCode>0%</c:formatCode>
                <c:ptCount val="12"/>
                <c:pt idx="0">
                  <c:v>0.23859649122807017</c:v>
                </c:pt>
                <c:pt idx="1">
                  <c:v>2.1052631578947368E-2</c:v>
                </c:pt>
                <c:pt idx="2">
                  <c:v>0.16140350877192983</c:v>
                </c:pt>
                <c:pt idx="3">
                  <c:v>0.11929824561403508</c:v>
                </c:pt>
                <c:pt idx="4">
                  <c:v>0.14385964912280702</c:v>
                </c:pt>
                <c:pt idx="5">
                  <c:v>9.8245614035087719E-2</c:v>
                </c:pt>
                <c:pt idx="6">
                  <c:v>4.912280701754386E-2</c:v>
                </c:pt>
                <c:pt idx="7">
                  <c:v>0.11228070175438597</c:v>
                </c:pt>
                <c:pt idx="8">
                  <c:v>3.5087719298245615E-3</c:v>
                </c:pt>
                <c:pt idx="9">
                  <c:v>3.5087719298245615E-3</c:v>
                </c:pt>
                <c:pt idx="10">
                  <c:v>2.1052631578947368E-2</c:v>
                </c:pt>
                <c:pt idx="11">
                  <c:v>2.8070175438596492E-2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8-4ED1-B116-4AA3825A2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35"/>
        <c:axId val="1443768192"/>
        <c:axId val="1443765696"/>
      </c:barChart>
      <c:catAx>
        <c:axId val="144376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43765696"/>
        <c:crosses val="autoZero"/>
        <c:auto val="1"/>
        <c:lblAlgn val="ctr"/>
        <c:lblOffset val="100"/>
        <c:noMultiLvlLbl val="0"/>
      </c:catAx>
      <c:valAx>
        <c:axId val="14437656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4376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748911650327569"/>
          <c:y val="3.642801084877588E-2"/>
          <c:w val="0.25935097796823842"/>
          <c:h val="3.7219769335865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BE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aantal gesprekken per jongere </a:t>
            </a:r>
          </a:p>
          <a:p>
            <a:pPr algn="ctr" rtl="0">
              <a:defRPr lang="nl-BE" sz="3200" dirty="0">
                <a:solidFill>
                  <a:srgbClr val="C00000"/>
                </a:solidFill>
              </a:defRPr>
            </a:pPr>
            <a:r>
              <a:rPr lang="nl-BE" sz="3200" b="0" i="0" u="none" strike="noStrike" kern="1200" spc="0" baseline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(afgesloten begeleidingen)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nl-BE" sz="3200" b="0" i="0" u="none" strike="noStrike" kern="1200" spc="0" baseline="0" dirty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6.5604083479038955E-2"/>
          <c:y val="0.16210138068548893"/>
          <c:w val="0.92430363773010349"/>
          <c:h val="0.65028603177026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'vgl 2020-2021'!$B$33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'vgl 2020-2021'!$A$34:$A$38</c:f>
              <c:strCache>
                <c:ptCount val="5"/>
                <c:pt idx="0">
                  <c:v>1</c:v>
                </c:pt>
                <c:pt idx="1">
                  <c:v>2-3</c:v>
                </c:pt>
                <c:pt idx="2">
                  <c:v>4-7</c:v>
                </c:pt>
                <c:pt idx="3">
                  <c:v>8-12</c:v>
                </c:pt>
                <c:pt idx="4">
                  <c:v>&gt;12</c:v>
                </c:pt>
              </c:strCache>
            </c:strRef>
          </c:cat>
          <c:val>
            <c:numRef>
              <c:f>'vgl 2020-2021'!$B$34:$B$38</c:f>
              <c:numCache>
                <c:formatCode>0%</c:formatCode>
                <c:ptCount val="5"/>
                <c:pt idx="0">
                  <c:v>0.38815789473684209</c:v>
                </c:pt>
                <c:pt idx="1">
                  <c:v>0.31578947368421051</c:v>
                </c:pt>
                <c:pt idx="2">
                  <c:v>0.17763157894736842</c:v>
                </c:pt>
                <c:pt idx="3">
                  <c:v>9.8684210526315791E-2</c:v>
                </c:pt>
                <c:pt idx="4">
                  <c:v>1.9736842105263157E-2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D-4253-BA54-44673F395EB1}"/>
            </c:ext>
          </c:extLst>
        </c:ser>
        <c:ser>
          <c:idx val="1"/>
          <c:order val="1"/>
          <c:tx>
            <c:strRef>
              <c:f>'vgl 2020-2021'!$C$33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'vgl 2020-2021'!$A$34:$A$38</c:f>
              <c:strCache>
                <c:ptCount val="5"/>
                <c:pt idx="0">
                  <c:v>1</c:v>
                </c:pt>
                <c:pt idx="1">
                  <c:v>2-3</c:v>
                </c:pt>
                <c:pt idx="2">
                  <c:v>4-7</c:v>
                </c:pt>
                <c:pt idx="3">
                  <c:v>8-12</c:v>
                </c:pt>
                <c:pt idx="4">
                  <c:v>&gt;12</c:v>
                </c:pt>
              </c:strCache>
            </c:strRef>
          </c:cat>
          <c:val>
            <c:numRef>
              <c:f>'vgl 2020-2021'!$C$34:$C$38</c:f>
              <c:numCache>
                <c:formatCode>0%</c:formatCode>
                <c:ptCount val="5"/>
                <c:pt idx="0">
                  <c:v>0.26842105263157895</c:v>
                </c:pt>
                <c:pt idx="1">
                  <c:v>0.33157894736842103</c:v>
                </c:pt>
                <c:pt idx="2">
                  <c:v>0.28947368421052633</c:v>
                </c:pt>
                <c:pt idx="3">
                  <c:v>0.1</c:v>
                </c:pt>
                <c:pt idx="4">
                  <c:v>1.0526315789473684E-2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5D-4253-BA54-44673F395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2045776"/>
        <c:axId val="1942038704"/>
      </c:barChart>
      <c:catAx>
        <c:axId val="194204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42038704"/>
        <c:crosses val="autoZero"/>
        <c:auto val="1"/>
        <c:lblAlgn val="ctr"/>
        <c:lblOffset val="100"/>
        <c:noMultiLvlLbl val="0"/>
      </c:catAx>
      <c:valAx>
        <c:axId val="194203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4204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40355248213438E-2"/>
          <c:y val="0.88600935624531063"/>
          <c:w val="0.7717060942142786"/>
          <c:h val="6.0976479189138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BE"/>
    </a:p>
  </c:txPr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0.21457</cdr:x>
      <cdr:y>0.88803</cdr:y>
    </cdr:from>
    <cdr:to>
      <cdr:x>0.47302</cdr:x>
      <cdr:y>0.99811</cdr:y>
    </cdr:to>
    <cdr:sp macro="" textlink="">
      <cdr:nvSpPr>
        <cdr:cNvPr id="3" name="Rechthoek 2">
          <a:extLst xmlns:a="http://schemas.openxmlformats.org/drawingml/2006/main">
            <a:ext uri="{FF2B5EF4-FFF2-40B4-BE49-F238E27FC236}">
              <a16:creationId xmlns:a16="http://schemas.microsoft.com/office/drawing/2014/main" id="{86B8B9AF-A886-4E48-8AF8-29A183B6AFDA}"/>
            </a:ext>
          </a:extLst>
        </cdr:cNvPr>
        <cdr:cNvSpPr/>
      </cdr:nvSpPr>
      <cdr:spPr>
        <a:xfrm xmlns:a="http://schemas.openxmlformats.org/drawingml/2006/main">
          <a:off x="2160104" y="5792364"/>
          <a:ext cx="2601875" cy="71799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  <cdr:relSizeAnchor xmlns:cdr="http://schemas.openxmlformats.org/drawingml/2006/chartDrawing">
    <cdr:from>
      <cdr:x>0.50502</cdr:x>
      <cdr:y>0.89209</cdr:y>
    </cdr:from>
    <cdr:to>
      <cdr:x>0.76347</cdr:x>
      <cdr:y>1</cdr:y>
    </cdr:to>
    <cdr:sp macro="" textlink="">
      <cdr:nvSpPr>
        <cdr:cNvPr id="4" name="Rechthoek 3">
          <a:extLst xmlns:a="http://schemas.openxmlformats.org/drawingml/2006/main">
            <a:ext uri="{FF2B5EF4-FFF2-40B4-BE49-F238E27FC236}">
              <a16:creationId xmlns:a16="http://schemas.microsoft.com/office/drawing/2014/main" id="{4E83A860-99BD-41CC-A5CF-872B624A20BC}"/>
            </a:ext>
          </a:extLst>
        </cdr:cNvPr>
        <cdr:cNvSpPr/>
      </cdr:nvSpPr>
      <cdr:spPr>
        <a:xfrm xmlns:a="http://schemas.openxmlformats.org/drawingml/2006/main">
          <a:off x="5084086" y="5818868"/>
          <a:ext cx="2601875" cy="70383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B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0.13353</cdr:x>
      <cdr:y>0.86857</cdr:y>
    </cdr:from>
    <cdr:to>
      <cdr:x>0.3193</cdr:x>
      <cdr:y>0.93431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2C618B02-9AC3-4182-BAD0-85BCC530D4CD}"/>
            </a:ext>
          </a:extLst>
        </cdr:cNvPr>
        <cdr:cNvSpPr txBox="1"/>
      </cdr:nvSpPr>
      <cdr:spPr>
        <a:xfrm xmlns:a="http://schemas.openxmlformats.org/drawingml/2006/main">
          <a:off x="1452081" y="4375536"/>
          <a:ext cx="2020169" cy="33117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BE" sz="1400" dirty="0"/>
            <a:t>september</a:t>
          </a:r>
          <a:endParaRPr lang="nl-BE" sz="1100" dirty="0"/>
        </a:p>
      </cdr:txBody>
    </cdr:sp>
  </cdr:relSizeAnchor>
  <cdr:relSizeAnchor xmlns:cdr="http://schemas.openxmlformats.org/drawingml/2006/chartDrawing">
    <cdr:from>
      <cdr:x>0.34292</cdr:x>
      <cdr:y>0.87261</cdr:y>
    </cdr:from>
    <cdr:to>
      <cdr:x>0.52869</cdr:x>
      <cdr:y>0.93835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6D05EC06-B183-4C01-8112-0EE939160E39}"/>
            </a:ext>
          </a:extLst>
        </cdr:cNvPr>
        <cdr:cNvSpPr txBox="1"/>
      </cdr:nvSpPr>
      <cdr:spPr>
        <a:xfrm xmlns:a="http://schemas.openxmlformats.org/drawingml/2006/main">
          <a:off x="3729116" y="4395899"/>
          <a:ext cx="2020168" cy="33117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BE" sz="1400" dirty="0"/>
            <a:t>oktober</a:t>
          </a:r>
        </a:p>
      </cdr:txBody>
    </cdr:sp>
  </cdr:relSizeAnchor>
  <cdr:relSizeAnchor xmlns:cdr="http://schemas.openxmlformats.org/drawingml/2006/chartDrawing">
    <cdr:from>
      <cdr:x>0.54929</cdr:x>
      <cdr:y>0.87462</cdr:y>
    </cdr:from>
    <cdr:to>
      <cdr:x>0.73507</cdr:x>
      <cdr:y>0.94036</cdr:y>
    </cdr:to>
    <cdr:sp macro="" textlink="">
      <cdr:nvSpPr>
        <cdr:cNvPr id="4" name="Tekstvak 3">
          <a:extLst xmlns:a="http://schemas.openxmlformats.org/drawingml/2006/main">
            <a:ext uri="{FF2B5EF4-FFF2-40B4-BE49-F238E27FC236}">
              <a16:creationId xmlns:a16="http://schemas.microsoft.com/office/drawing/2014/main" id="{4F146F61-90F8-4391-8982-354A5DD8A43A}"/>
            </a:ext>
          </a:extLst>
        </cdr:cNvPr>
        <cdr:cNvSpPr txBox="1"/>
      </cdr:nvSpPr>
      <cdr:spPr>
        <a:xfrm xmlns:a="http://schemas.openxmlformats.org/drawingml/2006/main">
          <a:off x="5973260" y="4406034"/>
          <a:ext cx="2020277" cy="33117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BE" sz="1400" dirty="0"/>
            <a:t>november</a:t>
          </a:r>
        </a:p>
      </cdr:txBody>
    </cdr:sp>
  </cdr:relSizeAnchor>
  <cdr:relSizeAnchor xmlns:cdr="http://schemas.openxmlformats.org/drawingml/2006/chartDrawing">
    <cdr:from>
      <cdr:x>0.75887</cdr:x>
      <cdr:y>0.8771</cdr:y>
    </cdr:from>
    <cdr:to>
      <cdr:x>0.94464</cdr:x>
      <cdr:y>0.94284</cdr:y>
    </cdr:to>
    <cdr:sp macro="" textlink="">
      <cdr:nvSpPr>
        <cdr:cNvPr id="5" name="Tekstvak 4">
          <a:extLst xmlns:a="http://schemas.openxmlformats.org/drawingml/2006/main">
            <a:ext uri="{FF2B5EF4-FFF2-40B4-BE49-F238E27FC236}">
              <a16:creationId xmlns:a16="http://schemas.microsoft.com/office/drawing/2014/main" id="{7A704C06-19F0-4989-BC40-4F58570966B5}"/>
            </a:ext>
          </a:extLst>
        </cdr:cNvPr>
        <cdr:cNvSpPr txBox="1"/>
      </cdr:nvSpPr>
      <cdr:spPr>
        <a:xfrm xmlns:a="http://schemas.openxmlformats.org/drawingml/2006/main">
          <a:off x="8252350" y="4418494"/>
          <a:ext cx="2020168" cy="33117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>
              <a:shade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nl-BE" sz="1400" dirty="0"/>
            <a:t>december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592224" y="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10D5B-6A87-4ACE-8685-A804C57542BD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B1AB4-D48E-41A1-9392-F32B716594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74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4" y="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B1F2A-5867-4CBB-A29F-A1A8A8DDE836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7FDCE-F2FB-4D93-B53B-13440F525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5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095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81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60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15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76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7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50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86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55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36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9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4745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591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73045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026876" y="365125"/>
            <a:ext cx="4326924" cy="6043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1958546"/>
            <a:ext cx="5834449" cy="44504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Tekststijl van het model bewerken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Tweede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Derde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Vierde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Vijfde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1647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30457"/>
          </a:xfrm>
          <a:solidFill>
            <a:srgbClr val="004993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2931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834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834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6703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934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58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4218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titel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210EF0-FF82-2445-823C-B95B88CC2C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5E8928-58B5-734E-9163-7923BFFC78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3034" y="1886673"/>
            <a:ext cx="9144000" cy="163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latin typeface="Futura MediumCondensed" panose="02000503040000020004" pitchFamily="2" charset="77"/>
              </a:defRPr>
            </a:lvl2pPr>
            <a:lvl3pPr>
              <a:defRPr>
                <a:latin typeface="Futura MediumCondensed" panose="02000503040000020004" pitchFamily="2" charset="77"/>
              </a:defRPr>
            </a:lvl3pPr>
            <a:lvl4pPr>
              <a:defRPr>
                <a:latin typeface="Futura MediumCondensed" panose="02000503040000020004" pitchFamily="2" charset="77"/>
              </a:defRPr>
            </a:lvl4pPr>
            <a:lvl5pPr>
              <a:defRPr>
                <a:latin typeface="Futura MediumCondensed" panose="02000503040000020004" pitchFamily="2" charset="77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7921B51-860C-DB49-8384-5427351D8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034" y="3478041"/>
            <a:ext cx="9144000" cy="1133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latin typeface="Futura MediumCondensed" panose="02000503040000020004" pitchFamily="2" charset="77"/>
              </a:defRPr>
            </a:lvl2pPr>
            <a:lvl3pPr>
              <a:defRPr>
                <a:latin typeface="Futura MediumCondensed" panose="02000503040000020004" pitchFamily="2" charset="77"/>
              </a:defRPr>
            </a:lvl3pPr>
            <a:lvl4pPr>
              <a:defRPr>
                <a:latin typeface="Futura MediumCondensed" panose="02000503040000020004" pitchFamily="2" charset="77"/>
              </a:defRPr>
            </a:lvl4pPr>
            <a:lvl5pPr>
              <a:defRPr>
                <a:latin typeface="Futura MediumCondensed" panose="02000503040000020004" pitchFamily="2" charset="77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94528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tit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210EF0-FF82-2445-823C-B95B88CC2C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5E8928-58B5-734E-9163-7923BFFC78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3034" y="1886673"/>
            <a:ext cx="9144000" cy="1636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latin typeface="Futura MediumCondensed" panose="02000503040000020004" pitchFamily="2" charset="77"/>
              </a:defRPr>
            </a:lvl2pPr>
            <a:lvl3pPr>
              <a:defRPr>
                <a:latin typeface="Futura MediumCondensed" panose="02000503040000020004" pitchFamily="2" charset="77"/>
              </a:defRPr>
            </a:lvl3pPr>
            <a:lvl4pPr>
              <a:defRPr>
                <a:latin typeface="Futura MediumCondensed" panose="02000503040000020004" pitchFamily="2" charset="77"/>
              </a:defRPr>
            </a:lvl4pPr>
            <a:lvl5pPr>
              <a:defRPr>
                <a:latin typeface="Futura MediumCondensed" panose="02000503040000020004" pitchFamily="2" charset="77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7921B51-860C-DB49-8384-5427351D8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3034" y="3478041"/>
            <a:ext cx="9144000" cy="1133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latin typeface="Futura MediumCondensed" panose="02000503040000020004" pitchFamily="2" charset="77"/>
              </a:defRPr>
            </a:lvl2pPr>
            <a:lvl3pPr>
              <a:defRPr>
                <a:latin typeface="Futura MediumCondensed" panose="02000503040000020004" pitchFamily="2" charset="77"/>
              </a:defRPr>
            </a:lvl3pPr>
            <a:lvl4pPr>
              <a:defRPr>
                <a:latin typeface="Futura MediumCondensed" panose="02000503040000020004" pitchFamily="2" charset="77"/>
              </a:defRPr>
            </a:lvl4pPr>
            <a:lvl5pPr>
              <a:defRPr>
                <a:latin typeface="Futura MediumCondensed" panose="02000503040000020004" pitchFamily="2" charset="77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882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026876" y="365125"/>
            <a:ext cx="4326924" cy="6043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1958546"/>
            <a:ext cx="5834449" cy="44504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Tekststijl van het model bewerken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Tweede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Derde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Vierde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Vijfde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19776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197654" cy="6858000"/>
          </a:xfrm>
          <a:prstGeom prst="rect">
            <a:avLst/>
          </a:prstGeom>
          <a:solidFill>
            <a:srgbClr val="D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659D7-8976-FD4A-AF74-F26267A14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60" y="5923223"/>
            <a:ext cx="1312993" cy="68859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CB5BC-36E3-F242-BD04-949B76453F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2356" y="593386"/>
            <a:ext cx="4695825" cy="5950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1696996"/>
            <a:ext cx="6232207" cy="4780528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594"/>
              </a:buClr>
              <a:buSzTx/>
              <a:buFont typeface="Wingdings" panose="05000000000000000000" pitchFamily="2" charset="2"/>
              <a:buChar char="§"/>
              <a:tabLst/>
              <a:defRPr sz="2800" b="0" i="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9F38A18-94B1-0940-A968-B4769175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593386"/>
            <a:ext cx="6232207" cy="8235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000" b="0" i="0" baseline="0">
                <a:solidFill>
                  <a:srgbClr val="DA291C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62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197654" cy="6858000"/>
          </a:xfrm>
          <a:prstGeom prst="rect">
            <a:avLst/>
          </a:prstGeom>
          <a:solidFill>
            <a:srgbClr val="D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659D7-8976-FD4A-AF74-F26267A14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60" y="5923223"/>
            <a:ext cx="1312993" cy="68859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2" y="1721707"/>
            <a:ext cx="10564210" cy="4747577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93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9F38A18-94B1-0940-A968-B4769175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2" y="593386"/>
            <a:ext cx="10564211" cy="8235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000" b="0" i="0" baseline="0">
                <a:solidFill>
                  <a:srgbClr val="DA291C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62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197654" cy="6858000"/>
          </a:xfrm>
          <a:prstGeom prst="rect">
            <a:avLst/>
          </a:prstGeom>
          <a:solidFill>
            <a:srgbClr val="DC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659D7-8976-FD4A-AF74-F26267A14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60" y="5923223"/>
            <a:ext cx="1312993" cy="68859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1713470"/>
            <a:ext cx="5275519" cy="4810898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93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9F38A18-94B1-0940-A968-B4769175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2" y="593386"/>
            <a:ext cx="10860774" cy="8235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000" b="0" i="0" baseline="0">
                <a:solidFill>
                  <a:srgbClr val="DA291C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1130" y="1713470"/>
            <a:ext cx="5206556" cy="4810898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993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44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197654" cy="6858000"/>
          </a:xfrm>
          <a:prstGeom prst="rect">
            <a:avLst/>
          </a:prstGeom>
          <a:solidFill>
            <a:srgbClr val="00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659D7-8976-FD4A-AF74-F26267A14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60" y="5923223"/>
            <a:ext cx="1312993" cy="68859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CB5BC-36E3-F242-BD04-949B76453F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0098" y="593386"/>
            <a:ext cx="4607102" cy="6161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F38A18-94B1-0940-A968-B4769175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593386"/>
            <a:ext cx="6232207" cy="8235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000" b="0" i="0" baseline="0">
                <a:solidFill>
                  <a:srgbClr val="003594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1705232"/>
            <a:ext cx="6232206" cy="4827373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C2C1C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34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197654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9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659D7-8976-FD4A-AF74-F26267A14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60" y="5923223"/>
            <a:ext cx="1312993" cy="68859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1781860"/>
            <a:ext cx="10564210" cy="4750745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9F38A18-94B1-0940-A968-B4769175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2" y="593386"/>
            <a:ext cx="10564211" cy="8235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000" b="0" i="0" baseline="0">
                <a:solidFill>
                  <a:srgbClr val="003594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14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197654" cy="68580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9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8659D7-8976-FD4A-AF74-F26267A14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60" y="5923223"/>
            <a:ext cx="1312993" cy="68859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2" y="1737503"/>
            <a:ext cx="5135478" cy="4688011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9F38A18-94B1-0940-A968-B4769175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2" y="593386"/>
            <a:ext cx="10564211" cy="8235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4000" b="0" i="0" baseline="0">
                <a:solidFill>
                  <a:srgbClr val="003594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01051CC-43DA-1840-8238-D711CDEE0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5645" y="1737503"/>
            <a:ext cx="5135478" cy="4688011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2800" b="0" i="0">
                <a:latin typeface="Gill Sans MT" panose="020B05020201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92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026876" y="365125"/>
            <a:ext cx="4326924" cy="6043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1958546"/>
            <a:ext cx="5834449" cy="44504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4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2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Tekststijl van het model bewerken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Tweede niveau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Derde niveau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Vierde niveau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291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Vijfde niveau</a:t>
            </a: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241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7704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2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30457"/>
          </a:xfrm>
          <a:solidFill>
            <a:srgbClr val="004993"/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89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834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834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157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4992915" y="6429828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chemeClr val="accent5">
                    <a:lumMod val="75000"/>
                  </a:schemeClr>
                </a:solidFill>
              </a:rPr>
              <a:t>TEJO</a:t>
            </a:r>
            <a:r>
              <a:rPr lang="nl-BE" sz="1400" b="1" baseline="0" dirty="0">
                <a:solidFill>
                  <a:schemeClr val="accent5">
                    <a:lumMod val="75000"/>
                  </a:schemeClr>
                </a:solidFill>
              </a:rPr>
              <a:t> Leuven, jaarverslag 2021</a:t>
            </a:r>
            <a:endParaRPr lang="nl-BE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1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2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583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6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9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62" y="5874993"/>
            <a:ext cx="1207675" cy="542282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453081" cy="6858000"/>
          </a:xfrm>
          <a:prstGeom prst="rect">
            <a:avLst/>
          </a:prstGeom>
          <a:solidFill>
            <a:srgbClr val="00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A291C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291C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3BF7-F151-4A14-A916-EC7CD887122E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175D-814A-473C-B0CE-A04FB23442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6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9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62" y="5874993"/>
            <a:ext cx="1207675" cy="542282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8A8842C-AAF0-1343-870B-A0F6A6583EE1}"/>
              </a:ext>
            </a:extLst>
          </p:cNvPr>
          <p:cNvSpPr/>
          <p:nvPr userDrawn="1"/>
        </p:nvSpPr>
        <p:spPr>
          <a:xfrm>
            <a:off x="0" y="0"/>
            <a:ext cx="453081" cy="6858000"/>
          </a:xfrm>
          <a:prstGeom prst="rect">
            <a:avLst/>
          </a:prstGeom>
          <a:solidFill>
            <a:srgbClr val="0049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A291C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291C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29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43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1574005" y="1820766"/>
            <a:ext cx="9144000" cy="1636823"/>
          </a:xfrm>
        </p:spPr>
        <p:txBody>
          <a:bodyPr>
            <a:noAutofit/>
          </a:bodyPr>
          <a:lstStyle/>
          <a:p>
            <a:endParaRPr lang="nl-BE" sz="4000" dirty="0"/>
          </a:p>
          <a:p>
            <a:r>
              <a:rPr lang="nl-BE" dirty="0"/>
              <a:t>Jaarverslag 2022</a:t>
            </a:r>
            <a:endParaRPr lang="nl-BE" sz="4000" dirty="0"/>
          </a:p>
          <a:p>
            <a:r>
              <a:rPr lang="nl-BE" sz="4000" dirty="0"/>
              <a:t>Analyse van geregistreerde gegevens over de dienstverlening</a:t>
            </a:r>
          </a:p>
          <a:p>
            <a:endParaRPr lang="nl-BE" sz="4000" dirty="0"/>
          </a:p>
          <a:p>
            <a:r>
              <a:rPr lang="nl-BE" sz="3200" dirty="0"/>
              <a:t>15 december 2021 tot 15 december 2022</a:t>
            </a:r>
            <a:endParaRPr lang="nl-NL" sz="3200" dirty="0"/>
          </a:p>
        </p:txBody>
      </p:sp>
      <p:grpSp>
        <p:nvGrpSpPr>
          <p:cNvPr id="3" name="Groep 2"/>
          <p:cNvGrpSpPr/>
          <p:nvPr/>
        </p:nvGrpSpPr>
        <p:grpSpPr>
          <a:xfrm>
            <a:off x="4911634" y="594811"/>
            <a:ext cx="1775006" cy="1155612"/>
            <a:chOff x="4125913" y="4479925"/>
            <a:chExt cx="1485900" cy="847725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13" y="4479925"/>
              <a:ext cx="1485900" cy="771525"/>
            </a:xfrm>
            <a:prstGeom prst="rect">
              <a:avLst/>
            </a:prstGeom>
          </p:spPr>
        </p:pic>
        <p:sp>
          <p:nvSpPr>
            <p:cNvPr id="7" name="Tekstvak 2"/>
            <p:cNvSpPr txBox="1">
              <a:spLocks noChangeArrowheads="1"/>
            </p:cNvSpPr>
            <p:nvPr/>
          </p:nvSpPr>
          <p:spPr bwMode="auto">
            <a:xfrm>
              <a:off x="4478338" y="5041900"/>
              <a:ext cx="9620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nl-BE" sz="1200" spc="44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LEUVEN</a:t>
              </a:r>
              <a:endParaRPr lang="nl-BE" sz="1100" spc="4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5" y="420591"/>
            <a:ext cx="2381250" cy="14001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85" y="443034"/>
            <a:ext cx="2723416" cy="14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244407"/>
              </p:ext>
            </p:extLst>
          </p:nvPr>
        </p:nvGraphicFramePr>
        <p:xfrm>
          <a:off x="1465943" y="682171"/>
          <a:ext cx="8215939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7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21F175D9-39C0-4AAA-83C1-726C40AD6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431984"/>
              </p:ext>
            </p:extLst>
          </p:nvPr>
        </p:nvGraphicFramePr>
        <p:xfrm>
          <a:off x="691145" y="393238"/>
          <a:ext cx="10392014" cy="638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Wolkvormig bijschrift 11"/>
          <p:cNvSpPr/>
          <p:nvPr/>
        </p:nvSpPr>
        <p:spPr>
          <a:xfrm>
            <a:off x="9733088" y="2663700"/>
            <a:ext cx="2365829" cy="1843314"/>
          </a:xfrm>
          <a:prstGeom prst="cloudCallout">
            <a:avLst>
              <a:gd name="adj1" fmla="val -51505"/>
              <a:gd name="adj2" fmla="val 881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/>
              <a:t>69%  uit Leuven en omgeving 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794943" y="5103218"/>
            <a:ext cx="9672889" cy="1078053"/>
          </a:xfrm>
          <a:prstGeom prst="roundRect">
            <a:avLst/>
          </a:prstGeom>
          <a:solidFill>
            <a:srgbClr val="5B9BD5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Wolkvormig bijschrift 11">
            <a:extLst>
              <a:ext uri="{FF2B5EF4-FFF2-40B4-BE49-F238E27FC236}">
                <a16:creationId xmlns:a16="http://schemas.microsoft.com/office/drawing/2014/main" id="{DA847AE7-395E-4ECA-B28C-83ECA767CD9C}"/>
              </a:ext>
            </a:extLst>
          </p:cNvPr>
          <p:cNvSpPr/>
          <p:nvPr/>
        </p:nvSpPr>
        <p:spPr>
          <a:xfrm>
            <a:off x="6771524" y="2663699"/>
            <a:ext cx="2365829" cy="1219759"/>
          </a:xfrm>
          <a:prstGeom prst="cloudCallout">
            <a:avLst>
              <a:gd name="adj1" fmla="val -50928"/>
              <a:gd name="adj2" fmla="val 11613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/>
              <a:t>22%  uit Hageland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1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015895" y="3893571"/>
            <a:ext cx="4115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Eerste 6 maand: 36% spontaan</a:t>
            </a:r>
          </a:p>
          <a:p>
            <a:endParaRPr lang="nl-BE" sz="2400" dirty="0"/>
          </a:p>
          <a:p>
            <a:r>
              <a:rPr lang="nl-BE" sz="2400" dirty="0"/>
              <a:t>Eerste werkjaar: 24% spontaan</a:t>
            </a:r>
          </a:p>
          <a:p>
            <a:endParaRPr lang="nl-BE" sz="2400" dirty="0"/>
          </a:p>
          <a:p>
            <a:r>
              <a:rPr lang="nl-BE" sz="2400" dirty="0"/>
              <a:t>2020: 16% spontaan</a:t>
            </a:r>
          </a:p>
        </p:txBody>
      </p:sp>
      <p:sp>
        <p:nvSpPr>
          <p:cNvPr id="3" name="Wolkvormig bijschrift 2"/>
          <p:cNvSpPr/>
          <p:nvPr/>
        </p:nvSpPr>
        <p:spPr>
          <a:xfrm>
            <a:off x="8319841" y="764210"/>
            <a:ext cx="3136899" cy="2032000"/>
          </a:xfrm>
          <a:prstGeom prst="cloudCallout">
            <a:avLst>
              <a:gd name="adj1" fmla="val 2986"/>
              <a:gd name="adj2" fmla="val 87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Het aantal jongeren dat spontaan binnenloopt vermindert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4BAE1101-CDE3-47E6-9EBE-38A5BB85C1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735814"/>
              </p:ext>
            </p:extLst>
          </p:nvPr>
        </p:nvGraphicFramePr>
        <p:xfrm>
          <a:off x="1611624" y="887187"/>
          <a:ext cx="6031121" cy="477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0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0" y="-94162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Hoe komen jongeren bij TEJO terecht?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3C7BF63C-3309-4FC3-A2A5-B3A9F1EF4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990553"/>
              </p:ext>
            </p:extLst>
          </p:nvPr>
        </p:nvGraphicFramePr>
        <p:xfrm>
          <a:off x="2176787" y="1099931"/>
          <a:ext cx="9230719" cy="575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Wolkvormig bijschrift 3"/>
          <p:cNvSpPr/>
          <p:nvPr/>
        </p:nvSpPr>
        <p:spPr>
          <a:xfrm>
            <a:off x="8316686" y="1596571"/>
            <a:ext cx="3585028" cy="1477933"/>
          </a:xfrm>
          <a:prstGeom prst="cloudCallout">
            <a:avLst>
              <a:gd name="adj1" fmla="val -73095"/>
              <a:gd name="adj2" fmla="val 46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Toename van verwijzingen door school en huisarts</a:t>
            </a:r>
          </a:p>
        </p:txBody>
      </p:sp>
      <p:sp>
        <p:nvSpPr>
          <p:cNvPr id="5" name="Ovaal 4"/>
          <p:cNvSpPr/>
          <p:nvPr/>
        </p:nvSpPr>
        <p:spPr>
          <a:xfrm>
            <a:off x="1427659" y="5735846"/>
            <a:ext cx="10642600" cy="591463"/>
          </a:xfrm>
          <a:prstGeom prst="ellipse">
            <a:avLst/>
          </a:prstGeom>
          <a:solidFill>
            <a:srgbClr val="F8CBA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Wolkvormig bijschrift 3">
            <a:extLst>
              <a:ext uri="{FF2B5EF4-FFF2-40B4-BE49-F238E27FC236}">
                <a16:creationId xmlns:a16="http://schemas.microsoft.com/office/drawing/2014/main" id="{D7E20FD2-F237-45EC-827B-FAC2FDAC5C78}"/>
              </a:ext>
            </a:extLst>
          </p:cNvPr>
          <p:cNvSpPr/>
          <p:nvPr/>
        </p:nvSpPr>
        <p:spPr>
          <a:xfrm>
            <a:off x="8892209" y="4081670"/>
            <a:ext cx="3178050" cy="990966"/>
          </a:xfrm>
          <a:prstGeom prst="cloudCallout">
            <a:avLst>
              <a:gd name="adj1" fmla="val -15001"/>
              <a:gd name="adj2" fmla="val 114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Jongeren kennen ons beter?</a:t>
            </a:r>
          </a:p>
        </p:txBody>
      </p:sp>
      <p:sp>
        <p:nvSpPr>
          <p:cNvPr id="9" name="Rechteraccolade 8"/>
          <p:cNvSpPr/>
          <p:nvPr/>
        </p:nvSpPr>
        <p:spPr>
          <a:xfrm flipH="1">
            <a:off x="1878954" y="4597030"/>
            <a:ext cx="1440886" cy="1130105"/>
          </a:xfrm>
          <a:prstGeom prst="rightBrace">
            <a:avLst>
              <a:gd name="adj1" fmla="val 7073"/>
              <a:gd name="adj2" fmla="val 504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nl-BE" dirty="0"/>
              <a:t>30 %</a:t>
            </a:r>
          </a:p>
          <a:p>
            <a:pPr algn="ctr"/>
            <a:endParaRPr lang="nl-BE" dirty="0"/>
          </a:p>
        </p:txBody>
      </p:sp>
      <p:sp>
        <p:nvSpPr>
          <p:cNvPr id="12" name="Rechteraccolade 11"/>
          <p:cNvSpPr/>
          <p:nvPr/>
        </p:nvSpPr>
        <p:spPr>
          <a:xfrm flipH="1">
            <a:off x="2057109" y="3374534"/>
            <a:ext cx="1262731" cy="1158508"/>
          </a:xfrm>
          <a:prstGeom prst="rightBrace">
            <a:avLst>
              <a:gd name="adj1" fmla="val 12092"/>
              <a:gd name="adj2" fmla="val 47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nl-BE" dirty="0"/>
              <a:t>29</a:t>
            </a:r>
          </a:p>
          <a:p>
            <a:pPr algn="ctr"/>
            <a:r>
              <a:rPr lang="nl-BE" dirty="0"/>
              <a:t>%</a:t>
            </a:r>
          </a:p>
          <a:p>
            <a:pPr algn="ctr"/>
            <a:endParaRPr lang="nl-BE" dirty="0"/>
          </a:p>
        </p:txBody>
      </p:sp>
      <p:sp>
        <p:nvSpPr>
          <p:cNvPr id="11" name="Wolkvormig bijschrift 3">
            <a:extLst>
              <a:ext uri="{FF2B5EF4-FFF2-40B4-BE49-F238E27FC236}">
                <a16:creationId xmlns:a16="http://schemas.microsoft.com/office/drawing/2014/main" id="{85EAB624-0DF2-4F86-A921-D5F19FD967E2}"/>
              </a:ext>
            </a:extLst>
          </p:cNvPr>
          <p:cNvSpPr/>
          <p:nvPr/>
        </p:nvSpPr>
        <p:spPr>
          <a:xfrm>
            <a:off x="8316686" y="1578500"/>
            <a:ext cx="3585028" cy="1477933"/>
          </a:xfrm>
          <a:prstGeom prst="cloudCallout">
            <a:avLst>
              <a:gd name="adj1" fmla="val -49437"/>
              <a:gd name="adj2" fmla="val 118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Toename van verwijzingen door school en huisarts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16000" y="730599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1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0EA811C-881B-418C-A367-A2138690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84725"/>
              </p:ext>
            </p:extLst>
          </p:nvPr>
        </p:nvGraphicFramePr>
        <p:xfrm>
          <a:off x="1170057" y="1470991"/>
          <a:ext cx="8092953" cy="3788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1209">
                  <a:extLst>
                    <a:ext uri="{9D8B030D-6E8A-4147-A177-3AD203B41FA5}">
                      <a16:colId xmlns:a16="http://schemas.microsoft.com/office/drawing/2014/main" val="2935828440"/>
                    </a:ext>
                  </a:extLst>
                </a:gridCol>
                <a:gridCol w="1731744">
                  <a:extLst>
                    <a:ext uri="{9D8B030D-6E8A-4147-A177-3AD203B41FA5}">
                      <a16:colId xmlns:a16="http://schemas.microsoft.com/office/drawing/2014/main" val="3493559295"/>
                    </a:ext>
                  </a:extLst>
                </a:gridCol>
              </a:tblGrid>
              <a:tr h="272075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 dirty="0">
                          <a:effectLst/>
                        </a:rPr>
                        <a:t>(faal)angst en paniek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21%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720082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 dirty="0">
                          <a:effectLst/>
                        </a:rPr>
                        <a:t>Persoonlijkheidsgroei en identiteitsontwikkeling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15%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163468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 dirty="0">
                          <a:effectLst/>
                        </a:rPr>
                        <a:t>Somberheid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>
                          <a:effectLst/>
                        </a:rPr>
                        <a:t>13%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690471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 dirty="0">
                          <a:effectLst/>
                        </a:rPr>
                        <a:t>Sociaal-relationele problemen op school of in de vrije tijd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>
                          <a:effectLst/>
                        </a:rPr>
                        <a:t>12%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742435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Verwerking rouw of trauma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>
                          <a:effectLst/>
                        </a:rPr>
                        <a:t>9%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0620317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 dirty="0">
                          <a:effectLst/>
                        </a:rPr>
                        <a:t>Somatische klachten (hoofdpijn, buikpijn, slaap- of eetproblemen)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>
                          <a:effectLst/>
                        </a:rPr>
                        <a:t>7%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8209838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Suïcidaliteit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>
                          <a:effectLst/>
                        </a:rPr>
                        <a:t>5%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4078665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(zelf)-agressie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4%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802605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verwerking echtscheiding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2%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7409843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(relationele) problemen in de thuiscontext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2%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1218110"/>
                  </a:ext>
                </a:extLst>
              </a:tr>
              <a:tr h="307182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Verslaving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2%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061"/>
                  </a:ext>
                </a:extLst>
              </a:tr>
              <a:tr h="292554">
                <a:tc>
                  <a:txBody>
                    <a:bodyPr/>
                    <a:lstStyle/>
                    <a:p>
                      <a:pPr algn="l" fontAlgn="b"/>
                      <a:r>
                        <a:rPr lang="nl-BE" sz="1800" u="none" strike="noStrike">
                          <a:effectLst/>
                        </a:rPr>
                        <a:t>Andere</a:t>
                      </a:r>
                      <a:endParaRPr lang="nl-B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800" u="none" strike="noStrike" dirty="0">
                          <a:effectLst/>
                        </a:rPr>
                        <a:t>8%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7415371"/>
                  </a:ext>
                </a:extLst>
              </a:tr>
              <a:tr h="272075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 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 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597393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40BED165-0F55-403D-A1B3-9651C0EF90A4}"/>
              </a:ext>
            </a:extLst>
          </p:cNvPr>
          <p:cNvSpPr txBox="1"/>
          <p:nvPr/>
        </p:nvSpPr>
        <p:spPr>
          <a:xfrm>
            <a:off x="1170056" y="182626"/>
            <a:ext cx="106327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rgbClr val="DA291C"/>
                </a:solidFill>
                <a:latin typeface="Gill Sans MT" panose="020B0502020104020203" pitchFamily="34" charset="0"/>
                <a:ea typeface="+mj-ea"/>
                <a:cs typeface="+mj-cs"/>
              </a:rPr>
              <a:t>Hulpvragen </a:t>
            </a:r>
            <a:r>
              <a:rPr lang="nl-BE" sz="2800" dirty="0">
                <a:solidFill>
                  <a:srgbClr val="DA291C"/>
                </a:solidFill>
                <a:latin typeface="Gill Sans MT" panose="020B0502020104020203" pitchFamily="34" charset="0"/>
                <a:ea typeface="+mj-ea"/>
                <a:cs typeface="+mj-cs"/>
              </a:rPr>
              <a:t>volgens inschatting therapeut, in overleg met jongere</a:t>
            </a:r>
          </a:p>
          <a:p>
            <a:r>
              <a:rPr lang="nl-BE" sz="2000" dirty="0">
                <a:solidFill>
                  <a:srgbClr val="DA291C"/>
                </a:solidFill>
                <a:latin typeface="Gill Sans MT" panose="020B0502020104020203" pitchFamily="34" charset="0"/>
                <a:ea typeface="+mj-ea"/>
                <a:cs typeface="+mj-cs"/>
              </a:rPr>
              <a:t>(max. 3 per jongere, gegevens beschikbaar voor 86% van de jongeren)</a:t>
            </a:r>
          </a:p>
          <a:p>
            <a:endParaRPr lang="nl-BE" dirty="0"/>
          </a:p>
        </p:txBody>
      </p:sp>
      <p:sp>
        <p:nvSpPr>
          <p:cNvPr id="5" name="Bijschrift: lijn 4">
            <a:extLst>
              <a:ext uri="{FF2B5EF4-FFF2-40B4-BE49-F238E27FC236}">
                <a16:creationId xmlns:a16="http://schemas.microsoft.com/office/drawing/2014/main" id="{D81E3E11-D613-4FB1-B660-FB052DCDCBE8}"/>
              </a:ext>
            </a:extLst>
          </p:cNvPr>
          <p:cNvSpPr/>
          <p:nvPr/>
        </p:nvSpPr>
        <p:spPr>
          <a:xfrm>
            <a:off x="9914488" y="2217315"/>
            <a:ext cx="1814733" cy="1055077"/>
          </a:xfrm>
          <a:prstGeom prst="borderCallout1">
            <a:avLst>
              <a:gd name="adj1" fmla="val 18750"/>
              <a:gd name="adj2" fmla="val -8333"/>
              <a:gd name="adj3" fmla="val 4712"/>
              <a:gd name="adj4" fmla="val -29076"/>
            </a:avLst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800" dirty="0"/>
              <a:t>Somberheid en suïcidaliteit 18%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5C318A2-7DF8-4A0E-A70A-2D785BCA9054}"/>
              </a:ext>
            </a:extLst>
          </p:cNvPr>
          <p:cNvCxnSpPr/>
          <p:nvPr/>
        </p:nvCxnSpPr>
        <p:spPr>
          <a:xfrm flipV="1">
            <a:off x="9411286" y="3052689"/>
            <a:ext cx="354926" cy="31262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83FA86E1-16B5-4E70-B4AB-0F0DF85F8BE0}"/>
              </a:ext>
            </a:extLst>
          </p:cNvPr>
          <p:cNvSpPr txBox="1"/>
          <p:nvPr/>
        </p:nvSpPr>
        <p:spPr>
          <a:xfrm>
            <a:off x="1815548" y="5552661"/>
            <a:ext cx="327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In 2020 depressieve klachten en suïcidegedachten: 19%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70056" y="1101659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9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89944" y="5281306"/>
            <a:ext cx="4601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Gemiddelde Vlaanderen =  5 tot 6 gesprekken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D65950B8-051A-480C-8F34-B5431F095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337678"/>
              </p:ext>
            </p:extLst>
          </p:nvPr>
        </p:nvGraphicFramePr>
        <p:xfrm>
          <a:off x="1205948" y="157861"/>
          <a:ext cx="10067102" cy="65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1">
            <a:extLst>
              <a:ext uri="{FF2B5EF4-FFF2-40B4-BE49-F238E27FC236}">
                <a16:creationId xmlns:a16="http://schemas.microsoft.com/office/drawing/2014/main" id="{896405F2-CBDB-4A64-A913-8850C74099A1}"/>
              </a:ext>
            </a:extLst>
          </p:cNvPr>
          <p:cNvSpPr txBox="1"/>
          <p:nvPr/>
        </p:nvSpPr>
        <p:spPr>
          <a:xfrm>
            <a:off x="6476060" y="6296042"/>
            <a:ext cx="2634018" cy="3721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/>
              <a:t>Gemiddeld 3,74 gesprekken</a:t>
            </a:r>
          </a:p>
        </p:txBody>
      </p:sp>
      <p:sp>
        <p:nvSpPr>
          <p:cNvPr id="8" name="Tekstvak 1">
            <a:extLst>
              <a:ext uri="{FF2B5EF4-FFF2-40B4-BE49-F238E27FC236}">
                <a16:creationId xmlns:a16="http://schemas.microsoft.com/office/drawing/2014/main" id="{ED6A9DFF-3B04-4AB8-BDC6-9E41A6A4885D}"/>
              </a:ext>
            </a:extLst>
          </p:cNvPr>
          <p:cNvSpPr txBox="1"/>
          <p:nvPr/>
        </p:nvSpPr>
        <p:spPr>
          <a:xfrm>
            <a:off x="3461982" y="6296043"/>
            <a:ext cx="2634018" cy="3721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dirty="0"/>
              <a:t>Gemiddeld 3,29 gesprekken</a:t>
            </a:r>
          </a:p>
        </p:txBody>
      </p:sp>
      <p:sp>
        <p:nvSpPr>
          <p:cNvPr id="9" name="Wolkvormig bijschrift 3">
            <a:extLst>
              <a:ext uri="{FF2B5EF4-FFF2-40B4-BE49-F238E27FC236}">
                <a16:creationId xmlns:a16="http://schemas.microsoft.com/office/drawing/2014/main" id="{433D01B8-BDAF-4DE4-9CE5-46071966F188}"/>
              </a:ext>
            </a:extLst>
          </p:cNvPr>
          <p:cNvSpPr/>
          <p:nvPr/>
        </p:nvSpPr>
        <p:spPr>
          <a:xfrm>
            <a:off x="7984845" y="1725830"/>
            <a:ext cx="3518042" cy="1501121"/>
          </a:xfrm>
          <a:prstGeom prst="cloudCallout">
            <a:avLst>
              <a:gd name="adj1" fmla="val -38204"/>
              <a:gd name="adj2" fmla="val 458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daling eenmalige gesprekken en lange begeleidingen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110D755-52B3-46B9-9B11-CB9598BC7FB3}"/>
              </a:ext>
            </a:extLst>
          </p:cNvPr>
          <p:cNvSpPr txBox="1"/>
          <p:nvPr/>
        </p:nvSpPr>
        <p:spPr>
          <a:xfrm>
            <a:off x="697815" y="6162944"/>
            <a:ext cx="190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Gemiddelde Vlaanderen =  5 tot 6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2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1FEFABA6-BC0E-474F-982F-E0B79AAD2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041029"/>
              </p:ext>
            </p:extLst>
          </p:nvPr>
        </p:nvGraphicFramePr>
        <p:xfrm>
          <a:off x="997527" y="743737"/>
          <a:ext cx="10196945" cy="586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4951148" y="1992307"/>
            <a:ext cx="372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</a:rPr>
              <a:t>332 jongeren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82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27847" y="-263246"/>
            <a:ext cx="10515600" cy="1325563"/>
          </a:xfrm>
        </p:spPr>
        <p:txBody>
          <a:bodyPr>
            <a:normAutofit/>
          </a:bodyPr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Aantal gesprekken per week</a:t>
            </a:r>
          </a:p>
        </p:txBody>
      </p:sp>
      <p:graphicFrame>
        <p:nvGraphicFramePr>
          <p:cNvPr id="8" name="Chart 2" title="Chart">
            <a:extLst>
              <a:ext uri="{FF2B5EF4-FFF2-40B4-BE49-F238E27FC236}">
                <a16:creationId xmlns:a16="http://schemas.microsoft.com/office/drawing/2014/main" id="{00000000-0008-0000-0000-000001762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719720"/>
              </p:ext>
            </p:extLst>
          </p:nvPr>
        </p:nvGraphicFramePr>
        <p:xfrm>
          <a:off x="824655" y="1605831"/>
          <a:ext cx="10874568" cy="5037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Wolkvormig bijschrift 1"/>
          <p:cNvSpPr/>
          <p:nvPr/>
        </p:nvSpPr>
        <p:spPr>
          <a:xfrm>
            <a:off x="7808054" y="399536"/>
            <a:ext cx="4036943" cy="1884533"/>
          </a:xfrm>
          <a:prstGeom prst="cloudCallout">
            <a:avLst>
              <a:gd name="adj1" fmla="val -37761"/>
              <a:gd name="adj2" fmla="val 16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 2020 was nog 1/5 van de gesprekken online, maar in 2021 is dit zeldzaam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3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" title="Chart">
            <a:extLst>
              <a:ext uri="{FF2B5EF4-FFF2-40B4-BE49-F238E27FC236}">
                <a16:creationId xmlns:a16="http://schemas.microsoft.com/office/drawing/2014/main" id="{00000000-0008-0000-0000-0000F37FE8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475499"/>
              </p:ext>
            </p:extLst>
          </p:nvPr>
        </p:nvGraphicFramePr>
        <p:xfrm>
          <a:off x="679382" y="1237747"/>
          <a:ext cx="11207817" cy="545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el 3">
            <a:extLst>
              <a:ext uri="{FF2B5EF4-FFF2-40B4-BE49-F238E27FC236}">
                <a16:creationId xmlns:a16="http://schemas.microsoft.com/office/drawing/2014/main" id="{AEC596F6-1D9A-4212-A11B-F0C24393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27" y="-212741"/>
            <a:ext cx="10321473" cy="1325563"/>
          </a:xfrm>
        </p:spPr>
        <p:txBody>
          <a:bodyPr>
            <a:normAutofit/>
          </a:bodyPr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Aantal gekende en nieuwe jongeren per week</a:t>
            </a:r>
          </a:p>
        </p:txBody>
      </p:sp>
      <p:sp>
        <p:nvSpPr>
          <p:cNvPr id="13" name="Tekstvak 1">
            <a:extLst>
              <a:ext uri="{FF2B5EF4-FFF2-40B4-BE49-F238E27FC236}">
                <a16:creationId xmlns:a16="http://schemas.microsoft.com/office/drawing/2014/main" id="{234EB375-5BBC-43A8-BB21-1F8551486AE4}"/>
              </a:ext>
            </a:extLst>
          </p:cNvPr>
          <p:cNvSpPr txBox="1"/>
          <p:nvPr/>
        </p:nvSpPr>
        <p:spPr>
          <a:xfrm>
            <a:off x="2049256" y="5989449"/>
            <a:ext cx="1864965" cy="3124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dirty="0"/>
              <a:t>september</a:t>
            </a:r>
          </a:p>
        </p:txBody>
      </p:sp>
      <p:sp>
        <p:nvSpPr>
          <p:cNvPr id="14" name="Tekstvak 1">
            <a:extLst>
              <a:ext uri="{FF2B5EF4-FFF2-40B4-BE49-F238E27FC236}">
                <a16:creationId xmlns:a16="http://schemas.microsoft.com/office/drawing/2014/main" id="{EBDFAF3F-B34B-4CFC-94A7-DB981AEFB9EC}"/>
              </a:ext>
            </a:extLst>
          </p:cNvPr>
          <p:cNvSpPr txBox="1"/>
          <p:nvPr/>
        </p:nvSpPr>
        <p:spPr>
          <a:xfrm>
            <a:off x="4447900" y="5989449"/>
            <a:ext cx="1864965" cy="3124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dirty="0"/>
              <a:t>oktober</a:t>
            </a:r>
          </a:p>
        </p:txBody>
      </p:sp>
      <p:sp>
        <p:nvSpPr>
          <p:cNvPr id="15" name="Tekstvak 1">
            <a:extLst>
              <a:ext uri="{FF2B5EF4-FFF2-40B4-BE49-F238E27FC236}">
                <a16:creationId xmlns:a16="http://schemas.microsoft.com/office/drawing/2014/main" id="{A49F825F-9B25-4410-B603-0F337CE511BE}"/>
              </a:ext>
            </a:extLst>
          </p:cNvPr>
          <p:cNvSpPr txBox="1"/>
          <p:nvPr/>
        </p:nvSpPr>
        <p:spPr>
          <a:xfrm>
            <a:off x="6930267" y="5983357"/>
            <a:ext cx="1864965" cy="3124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dirty="0"/>
              <a:t>november</a:t>
            </a:r>
          </a:p>
        </p:txBody>
      </p:sp>
      <p:sp>
        <p:nvSpPr>
          <p:cNvPr id="16" name="Tekstvak 1">
            <a:extLst>
              <a:ext uri="{FF2B5EF4-FFF2-40B4-BE49-F238E27FC236}">
                <a16:creationId xmlns:a16="http://schemas.microsoft.com/office/drawing/2014/main" id="{88176650-C119-4931-A29C-E76B3D18AC97}"/>
              </a:ext>
            </a:extLst>
          </p:cNvPr>
          <p:cNvSpPr txBox="1"/>
          <p:nvPr/>
        </p:nvSpPr>
        <p:spPr>
          <a:xfrm>
            <a:off x="9412635" y="5989449"/>
            <a:ext cx="1864965" cy="31249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dirty="0"/>
              <a:t>december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9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Vanwaar komen de gegevens?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41486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Basis = papieren dossiers, ingevuld door de therapeuten</a:t>
            </a:r>
          </a:p>
          <a:p>
            <a:endParaRPr lang="nl-BE" dirty="0"/>
          </a:p>
          <a:p>
            <a:r>
              <a:rPr lang="nl-BE" dirty="0"/>
              <a:t>Door onthaalmedewerkers gegevens ingevoerd in planningstool</a:t>
            </a:r>
          </a:p>
          <a:p>
            <a:pPr marL="0" indent="0">
              <a:buNone/>
            </a:pPr>
            <a:endParaRPr lang="nl-BE" dirty="0">
              <a:solidFill>
                <a:srgbClr val="FF0000"/>
              </a:solidFill>
            </a:endParaRPr>
          </a:p>
          <a:p>
            <a:r>
              <a:rPr lang="nl-BE" dirty="0"/>
              <a:t>Ruwe </a:t>
            </a:r>
            <a:r>
              <a:rPr lang="nl-BE" dirty="0" err="1"/>
              <a:t>excel</a:t>
            </a:r>
            <a:r>
              <a:rPr lang="nl-BE" dirty="0"/>
              <a:t> tabel aangemaakt door TEJO Vlaanderen</a:t>
            </a:r>
          </a:p>
          <a:p>
            <a:endParaRPr lang="nl-BE" dirty="0"/>
          </a:p>
          <a:p>
            <a:r>
              <a:rPr lang="nl-BE" dirty="0"/>
              <a:t>Weekregistratie op basis van de planningstool (door ons)</a:t>
            </a:r>
          </a:p>
          <a:p>
            <a:endParaRPr lang="nl-BE" dirty="0">
              <a:solidFill>
                <a:srgbClr val="FF0000"/>
              </a:solidFill>
            </a:endParaRPr>
          </a:p>
          <a:p>
            <a:r>
              <a:rPr lang="nl-BE" dirty="0"/>
              <a:t>Verwerking van alle gegevens (door ons)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339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4828179" y="5772657"/>
            <a:ext cx="3338533" cy="10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1E2E05-A283-6E4D-AAAF-56CC73BD9256}"/>
              </a:ext>
            </a:extLst>
          </p:cNvPr>
          <p:cNvSpPr txBox="1">
            <a:spLocks/>
          </p:cNvSpPr>
          <p:nvPr/>
        </p:nvSpPr>
        <p:spPr>
          <a:xfrm>
            <a:off x="587829" y="2706683"/>
            <a:ext cx="3500845" cy="14026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Futura Book" panose="0200050304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330 jongeren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geholpen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9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</a:t>
            </a:r>
            <a:endParaRPr lang="nl-BE" sz="500" b="1" dirty="0">
              <a:solidFill>
                <a:prstClr val="black">
                  <a:lumMod val="85000"/>
                  <a:lumOff val="15000"/>
                </a:prstClr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1228 therapeutische gesprekken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19A85-E4B0-0F41-8BE8-FF4A08D6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05" y="1654985"/>
            <a:ext cx="1058724" cy="1030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1C92B-22FA-CF44-A48F-1A357DC2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46" y="1759217"/>
            <a:ext cx="1538679" cy="1086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A10892-262C-B145-A3E8-9B8D0A36B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020" y="1046342"/>
            <a:ext cx="2188030" cy="1425749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8D7FA6F-14D2-7B4B-98CA-9ED32BF63516}"/>
              </a:ext>
            </a:extLst>
          </p:cNvPr>
          <p:cNvSpPr txBox="1">
            <a:spLocks/>
          </p:cNvSpPr>
          <p:nvPr/>
        </p:nvSpPr>
        <p:spPr>
          <a:xfrm>
            <a:off x="4350001" y="3003580"/>
            <a:ext cx="2191910" cy="5101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Futura Book" panose="0200050304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70% -  28% 2%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EEEB45D-E71A-354F-BD37-C5FEEA348E32}"/>
              </a:ext>
            </a:extLst>
          </p:cNvPr>
          <p:cNvSpPr txBox="1">
            <a:spLocks/>
          </p:cNvSpPr>
          <p:nvPr/>
        </p:nvSpPr>
        <p:spPr>
          <a:xfrm>
            <a:off x="7217695" y="2468112"/>
            <a:ext cx="3131068" cy="244123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Futura Book" panose="0200050304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Aantal gesprekken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 1		29%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 2-3 		34%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 4 – 7		29%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 8 – 12   	6%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DA291C"/>
              </a:buClr>
            </a:pPr>
            <a:r>
              <a:rPr lang="nl-BE" sz="3400" b="1" dirty="0">
                <a:solidFill>
                  <a:prstClr val="black">
                    <a:lumMod val="85000"/>
                    <a:lumOff val="15000"/>
                  </a:prstClr>
                </a:solidFill>
                <a:latin typeface="Gill Sans MT" panose="020B0502020104020203" pitchFamily="34" charset="0"/>
              </a:rPr>
              <a:t>   &gt; 12      	3%</a:t>
            </a:r>
            <a:endParaRPr lang="nl-BE" dirty="0">
              <a:solidFill>
                <a:prstClr val="black">
                  <a:lumMod val="85000"/>
                  <a:lumOff val="15000"/>
                </a:prstClr>
              </a:solidFill>
              <a:latin typeface="Gill Sans MT" panose="020B05020201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DA291C"/>
              </a:buClr>
            </a:pPr>
            <a:endParaRPr lang="nl-BE" dirty="0">
              <a:solidFill>
                <a:prstClr val="black">
                  <a:lumMod val="85000"/>
                  <a:lumOff val="15000"/>
                </a:prstClr>
              </a:solidFill>
              <a:latin typeface="Gill Sans MT" panose="020B05020201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259A06-273E-6748-B1E7-3E6F48922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484"/>
          <a:stretch/>
        </p:blipFill>
        <p:spPr>
          <a:xfrm>
            <a:off x="1494153" y="4909349"/>
            <a:ext cx="969234" cy="10304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59A06-273E-6748-B1E7-3E6F48922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99" r="33302"/>
          <a:stretch/>
        </p:blipFill>
        <p:spPr>
          <a:xfrm>
            <a:off x="5687133" y="4901889"/>
            <a:ext cx="1114817" cy="10304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259A06-273E-6748-B1E7-3E6F48922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70" t="-970" r="-269" b="970"/>
          <a:stretch/>
        </p:blipFill>
        <p:spPr>
          <a:xfrm>
            <a:off x="8160165" y="4909349"/>
            <a:ext cx="1114817" cy="103049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BFA19A85-E4B0-0F41-8BE8-FF4A08D6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89" y="5107751"/>
            <a:ext cx="855746" cy="832926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652772" y="5866573"/>
            <a:ext cx="9374625" cy="464546"/>
            <a:chOff x="3039314" y="5795738"/>
            <a:chExt cx="6798400" cy="464546"/>
          </a:xfrm>
        </p:grpSpPr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63DA7137-C29D-FA46-8A11-DFDD0612FBCE}"/>
                </a:ext>
              </a:extLst>
            </p:cNvPr>
            <p:cNvSpPr txBox="1">
              <a:spLocks/>
            </p:cNvSpPr>
            <p:nvPr/>
          </p:nvSpPr>
          <p:spPr>
            <a:xfrm>
              <a:off x="3039314" y="5795739"/>
              <a:ext cx="1788865" cy="46454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i="0" kern="1200">
                  <a:solidFill>
                    <a:schemeClr val="tx1"/>
                  </a:solidFill>
                  <a:latin typeface="Futura Book" panose="02000503040000020004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DA291C"/>
                </a:buClr>
              </a:pPr>
              <a:r>
                <a:rPr lang="nl-BE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ill Sans MT" panose="020B0502020104020203" pitchFamily="34" charset="0"/>
                </a:rPr>
                <a:t>&lt;12j. = 9%</a:t>
              </a: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63DA7137-C29D-FA46-8A11-DFDD0612FBCE}"/>
                </a:ext>
              </a:extLst>
            </p:cNvPr>
            <p:cNvSpPr txBox="1">
              <a:spLocks/>
            </p:cNvSpPr>
            <p:nvPr/>
          </p:nvSpPr>
          <p:spPr>
            <a:xfrm>
              <a:off x="4649649" y="5795739"/>
              <a:ext cx="1788865" cy="46454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i="0" kern="1200">
                  <a:solidFill>
                    <a:schemeClr val="tx1"/>
                  </a:solidFill>
                  <a:latin typeface="Futura Book" panose="02000503040000020004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DA291C"/>
                </a:buClr>
              </a:pPr>
              <a:r>
                <a:rPr lang="nl-BE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ill Sans MT" panose="020B0502020104020203" pitchFamily="34" charset="0"/>
                </a:rPr>
                <a:t>12-14 = 18%</a:t>
              </a:r>
            </a:p>
          </p:txBody>
        </p: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63DA7137-C29D-FA46-8A11-DFDD0612FBCE}"/>
                </a:ext>
              </a:extLst>
            </p:cNvPr>
            <p:cNvSpPr txBox="1">
              <a:spLocks/>
            </p:cNvSpPr>
            <p:nvPr/>
          </p:nvSpPr>
          <p:spPr>
            <a:xfrm>
              <a:off x="6290476" y="5795739"/>
              <a:ext cx="1788865" cy="46454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i="0" kern="1200">
                  <a:solidFill>
                    <a:schemeClr val="tx1"/>
                  </a:solidFill>
                  <a:latin typeface="Futura Book" panose="02000503040000020004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DA291C"/>
                </a:buClr>
              </a:pPr>
              <a:r>
                <a:rPr lang="nl-BE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ill Sans MT" panose="020B0502020104020203" pitchFamily="34" charset="0"/>
                </a:rPr>
                <a:t>15-17 = 34%</a:t>
              </a:r>
            </a:p>
          </p:txBody>
        </p:sp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63DA7137-C29D-FA46-8A11-DFDD0612FBCE}"/>
                </a:ext>
              </a:extLst>
            </p:cNvPr>
            <p:cNvSpPr txBox="1">
              <a:spLocks/>
            </p:cNvSpPr>
            <p:nvPr/>
          </p:nvSpPr>
          <p:spPr>
            <a:xfrm>
              <a:off x="8048849" y="5795738"/>
              <a:ext cx="1788865" cy="46454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0" i="0" kern="1200">
                  <a:solidFill>
                    <a:schemeClr val="tx1"/>
                  </a:solidFill>
                  <a:latin typeface="Futura Book" panose="02000503040000020004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rgbClr val="DA291C"/>
                </a:buClr>
              </a:pPr>
              <a:r>
                <a:rPr lang="nl-BE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Gill Sans MT" panose="020B0502020104020203" pitchFamily="34" charset="0"/>
                </a:rPr>
                <a:t>&gt;17j. = 39%</a:t>
              </a:r>
            </a:p>
          </p:txBody>
        </p:sp>
      </p:grpSp>
      <p:sp>
        <p:nvSpPr>
          <p:cNvPr id="18" name="Titel 1">
            <a:extLst>
              <a:ext uri="{FF2B5EF4-FFF2-40B4-BE49-F238E27FC236}">
                <a16:creationId xmlns:a16="http://schemas.microsoft.com/office/drawing/2014/main" id="{D0F466E9-60AC-404D-9B1A-D0D5485A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16"/>
            <a:ext cx="10515600" cy="1325563"/>
          </a:xfrm>
        </p:spPr>
        <p:txBody>
          <a:bodyPr/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2022 in het kort</a:t>
            </a:r>
          </a:p>
        </p:txBody>
      </p:sp>
    </p:spTree>
    <p:extLst>
      <p:ext uri="{BB962C8B-B14F-4D97-AF65-F5344CB8AC3E}">
        <p14:creationId xmlns:p14="http://schemas.microsoft.com/office/powerpoint/2010/main" val="190228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9D9FB2-8BC9-377B-A273-069D08CAB6F4}"/>
              </a:ext>
            </a:extLst>
          </p:cNvPr>
          <p:cNvSpPr/>
          <p:nvPr/>
        </p:nvSpPr>
        <p:spPr>
          <a:xfrm>
            <a:off x="5114925" y="5743575"/>
            <a:ext cx="2314575" cy="113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2E8F3B-45C2-48C2-8DE1-E1AADBFA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542"/>
            <a:ext cx="4276725" cy="1325563"/>
          </a:xfrm>
        </p:spPr>
        <p:txBody>
          <a:bodyPr/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Verschillen met 2021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88D9630-4D87-41DD-9A1F-5DA39DFC7D5A}"/>
              </a:ext>
            </a:extLst>
          </p:cNvPr>
          <p:cNvSpPr txBox="1"/>
          <p:nvPr/>
        </p:nvSpPr>
        <p:spPr>
          <a:xfrm>
            <a:off x="6096000" y="983942"/>
            <a:ext cx="54573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Gill Sans MT" panose="020B0502020104020203" pitchFamily="34" charset="0"/>
                <a:ea typeface="+mj-ea"/>
                <a:cs typeface="+mj-cs"/>
              </a:rPr>
              <a:t>Aantal jongeren status quo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17% niet-Belgische afkomst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Bijna geen online gesprekken (5%)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Gemiddeld aantal gesprekken per jongere (tussen 3 en 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Oververtegenwoordiging ASO en hoger onderwijs </a:t>
            </a:r>
          </a:p>
          <a:p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Diversiteit in hulpvragen (wel meer thuiscontext en identiteit, minder angst)</a:t>
            </a:r>
            <a:endParaRPr lang="nl-BE" sz="2800" dirty="0">
              <a:solidFill>
                <a:srgbClr val="DA291C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73F661-A536-49F2-823A-2C1026276CD0}"/>
              </a:ext>
            </a:extLst>
          </p:cNvPr>
          <p:cNvSpPr txBox="1"/>
          <p:nvPr/>
        </p:nvSpPr>
        <p:spPr>
          <a:xfrm>
            <a:off x="838200" y="983942"/>
            <a:ext cx="47525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Lichte toename -15-jarigen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Meer jongens en eerste cijfers over “andere”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Minder jongeren uit Leuven, meer uit periferie en Vlaanderen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Meer verwijzingen door school, ouders en vrienden, minder door JAC en huisartsen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Wachttijd in april-mei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>
              <a:solidFill>
                <a:srgbClr val="DA291C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3104DCA-44A1-D7F6-45A4-0314FD4C505B}"/>
              </a:ext>
            </a:extLst>
          </p:cNvPr>
          <p:cNvSpPr txBox="1">
            <a:spLocks/>
          </p:cNvSpPr>
          <p:nvPr/>
        </p:nvSpPr>
        <p:spPr>
          <a:xfrm>
            <a:off x="6096000" y="-145542"/>
            <a:ext cx="4276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A291C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Status quo met 2021</a:t>
            </a:r>
          </a:p>
        </p:txBody>
      </p:sp>
    </p:spTree>
    <p:extLst>
      <p:ext uri="{BB962C8B-B14F-4D97-AF65-F5344CB8AC3E}">
        <p14:creationId xmlns:p14="http://schemas.microsoft.com/office/powerpoint/2010/main" val="14713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79D9FB2-8BC9-377B-A273-069D08CAB6F4}"/>
              </a:ext>
            </a:extLst>
          </p:cNvPr>
          <p:cNvSpPr/>
          <p:nvPr/>
        </p:nvSpPr>
        <p:spPr>
          <a:xfrm>
            <a:off x="5114925" y="5743575"/>
            <a:ext cx="2314575" cy="113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2E8F3B-45C2-48C2-8DE1-E1AADBFA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5542"/>
            <a:ext cx="5763067" cy="1325563"/>
          </a:xfrm>
        </p:spPr>
        <p:txBody>
          <a:bodyPr/>
          <a:lstStyle/>
          <a:p>
            <a:pPr>
              <a:defRPr lang="nl-BE" sz="3200" b="0" i="0" u="none" strike="noStrike" kern="1200" spc="0" baseline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nl-BE" sz="3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Verschillen met TEJO Vlaanderen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73F661-A536-49F2-823A-2C1026276CD0}"/>
              </a:ext>
            </a:extLst>
          </p:cNvPr>
          <p:cNvSpPr txBox="1"/>
          <p:nvPr/>
        </p:nvSpPr>
        <p:spPr>
          <a:xfrm>
            <a:off x="838200" y="983942"/>
            <a:ext cx="97311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 vergeleken met het jaarverslag 2021 van TEJO Vlaanderen. De meeste cijfers zijn gelijkaardig. </a:t>
            </a:r>
          </a:p>
          <a:p>
            <a:endParaRPr lang="nl-BE" sz="2400" dirty="0"/>
          </a:p>
          <a:p>
            <a:r>
              <a:rPr lang="nl-BE" sz="2400" dirty="0"/>
              <a:t>Enkel het aandeel van de + 17-jarigen is opmerkelijk hoger</a:t>
            </a:r>
          </a:p>
          <a:p>
            <a:endParaRPr lang="nl-BE" sz="2800" dirty="0"/>
          </a:p>
          <a:p>
            <a:r>
              <a:rPr lang="nl-BE" sz="2800" dirty="0"/>
              <a:t>	TEJO Leuven: 39% in 2022</a:t>
            </a:r>
          </a:p>
          <a:p>
            <a:endParaRPr lang="nl-BE" sz="2800" dirty="0"/>
          </a:p>
          <a:p>
            <a:r>
              <a:rPr lang="nl-BE" sz="2800" dirty="0">
                <a:solidFill>
                  <a:srgbClr val="DA291C"/>
                </a:solidFill>
                <a:latin typeface="Gill Sans MT" panose="020B0502020104020203" pitchFamily="34" charset="0"/>
                <a:ea typeface="+mj-ea"/>
                <a:cs typeface="+mj-cs"/>
              </a:rPr>
              <a:t>	</a:t>
            </a:r>
            <a:r>
              <a:rPr lang="nl-BE" sz="2800" dirty="0"/>
              <a:t>alle TEJO huizen in Vlaanderen: 31% in 2021</a:t>
            </a:r>
          </a:p>
        </p:txBody>
      </p:sp>
    </p:spTree>
    <p:extLst>
      <p:ext uri="{BB962C8B-B14F-4D97-AF65-F5344CB8AC3E}">
        <p14:creationId xmlns:p14="http://schemas.microsoft.com/office/powerpoint/2010/main" val="163082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C846B-64FA-D5DA-FD7D-95E8940B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Vanaf hier nog gegevens van 2021</a:t>
            </a:r>
          </a:p>
        </p:txBody>
      </p:sp>
    </p:spTree>
    <p:extLst>
      <p:ext uri="{BB962C8B-B14F-4D97-AF65-F5344CB8AC3E}">
        <p14:creationId xmlns:p14="http://schemas.microsoft.com/office/powerpoint/2010/main" val="156182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448"/>
              </p:ext>
            </p:extLst>
          </p:nvPr>
        </p:nvGraphicFramePr>
        <p:xfrm>
          <a:off x="7325081" y="577517"/>
          <a:ext cx="4659086" cy="3248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Wolkvormig bijschrift 1"/>
          <p:cNvSpPr/>
          <p:nvPr/>
        </p:nvSpPr>
        <p:spPr>
          <a:xfrm>
            <a:off x="1258641" y="4948687"/>
            <a:ext cx="3722916" cy="1596572"/>
          </a:xfrm>
          <a:prstGeom prst="cloudCallout">
            <a:avLst>
              <a:gd name="adj1" fmla="val -4741"/>
              <a:gd name="adj2" fmla="val -958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De jongere groepen vinden ons moeilijk</a:t>
            </a:r>
          </a:p>
        </p:txBody>
      </p:sp>
      <p:sp>
        <p:nvSpPr>
          <p:cNvPr id="16" name="Wolkvormig bijschrift 15"/>
          <p:cNvSpPr/>
          <p:nvPr/>
        </p:nvSpPr>
        <p:spPr>
          <a:xfrm>
            <a:off x="9220179" y="4683644"/>
            <a:ext cx="2763988" cy="1596572"/>
          </a:xfrm>
          <a:prstGeom prst="cloudCallout">
            <a:avLst>
              <a:gd name="adj1" fmla="val -28289"/>
              <a:gd name="adj2" fmla="val -1056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De jongens ook</a:t>
            </a:r>
          </a:p>
        </p:txBody>
      </p:sp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6A3AC330-E50F-48D1-AB15-DC1D960F9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895786"/>
              </p:ext>
            </p:extLst>
          </p:nvPr>
        </p:nvGraphicFramePr>
        <p:xfrm>
          <a:off x="877537" y="855832"/>
          <a:ext cx="5977053" cy="359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462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681989" y="5738459"/>
            <a:ext cx="495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2020: 14% andere herkomst</a:t>
            </a:r>
          </a:p>
        </p:txBody>
      </p:sp>
      <p:sp>
        <p:nvSpPr>
          <p:cNvPr id="7" name="Wolkvormig bijschrift 6"/>
          <p:cNvSpPr/>
          <p:nvPr/>
        </p:nvSpPr>
        <p:spPr>
          <a:xfrm>
            <a:off x="531930" y="3142341"/>
            <a:ext cx="3106057" cy="2181609"/>
          </a:xfrm>
          <a:prstGeom prst="cloudCallout">
            <a:avLst>
              <a:gd name="adj1" fmla="val 55985"/>
              <a:gd name="adj2" fmla="val -11004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/>
              <a:t>In 2018 was 35% van de Leuvense 12-17-jarigen van buitenlandse origine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A9BC7B78-15D1-4150-A86C-9E3C6FD80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591521"/>
              </p:ext>
            </p:extLst>
          </p:nvPr>
        </p:nvGraphicFramePr>
        <p:xfrm>
          <a:off x="1643270" y="424070"/>
          <a:ext cx="7133955" cy="402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1ACFF09-8BB9-4771-A381-EAC923C5A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70346"/>
              </p:ext>
            </p:extLst>
          </p:nvPr>
        </p:nvGraphicFramePr>
        <p:xfrm>
          <a:off x="9505949" y="172278"/>
          <a:ext cx="2004062" cy="5685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026">
                  <a:extLst>
                    <a:ext uri="{9D8B030D-6E8A-4147-A177-3AD203B41FA5}">
                      <a16:colId xmlns:a16="http://schemas.microsoft.com/office/drawing/2014/main" val="2394292224"/>
                    </a:ext>
                  </a:extLst>
                </a:gridCol>
                <a:gridCol w="661036">
                  <a:extLst>
                    <a:ext uri="{9D8B030D-6E8A-4147-A177-3AD203B41FA5}">
                      <a16:colId xmlns:a16="http://schemas.microsoft.com/office/drawing/2014/main" val="1794390466"/>
                    </a:ext>
                  </a:extLst>
                </a:gridCol>
              </a:tblGrid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u="none" strike="noStrike" dirty="0">
                          <a:effectLst/>
                        </a:rPr>
                        <a:t>België</a:t>
                      </a:r>
                      <a:endParaRPr lang="nl-B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u="none" strike="noStrike">
                          <a:effectLst/>
                        </a:rPr>
                        <a:t>227</a:t>
                      </a:r>
                      <a:endParaRPr lang="nl-B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3324655164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u="none" strike="noStrike">
                          <a:effectLst/>
                        </a:rPr>
                        <a:t>Frankrijk</a:t>
                      </a:r>
                      <a:endParaRPr lang="nl-B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u="none" strike="noStrike" dirty="0">
                          <a:effectLst/>
                        </a:rPr>
                        <a:t>2</a:t>
                      </a:r>
                      <a:endParaRPr lang="nl-B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3276576801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050" u="none" strike="noStrike">
                          <a:effectLst/>
                        </a:rPr>
                        <a:t>Polen</a:t>
                      </a:r>
                      <a:endParaRPr lang="nl-BE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50" u="none" strike="noStrike" dirty="0">
                          <a:effectLst/>
                        </a:rPr>
                        <a:t>3</a:t>
                      </a:r>
                      <a:endParaRPr lang="nl-B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130881115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Marokko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2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964016845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Irak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3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46773649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Nepal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3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52279172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Congo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2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442351722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Iran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09462824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Roemenië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3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339228128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Verenigde Staten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280640164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Thailand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289858447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Portugal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334598690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Turkije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6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344786294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Verenigd Koninkrijk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2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441435319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Ghana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807293752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Syrië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2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365133440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Nederland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360284199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Litouwen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400339697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 dirty="0">
                          <a:effectLst/>
                        </a:rPr>
                        <a:t>Kazachstan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875500657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Vietnam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994467437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Nigeria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69058045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Libanon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3259382115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Angola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772847029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Oekraïne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386085451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Italië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264713873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Algerije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596249721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Ierland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649566630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Colombia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970902100"/>
                  </a:ext>
                </a:extLst>
              </a:tr>
              <a:tr h="186269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Chili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1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1181653613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Rwanda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2310550337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China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effectLst/>
                        </a:rPr>
                        <a:t>1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3500721576"/>
                  </a:ext>
                </a:extLst>
              </a:tr>
              <a:tr h="177398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u="none" strike="noStrike">
                          <a:effectLst/>
                        </a:rPr>
                        <a:t>onbekend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57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9" marR="4969" marT="4969" marB="0" anchor="b"/>
                </a:tc>
                <a:extLst>
                  <a:ext uri="{0D108BD9-81ED-4DB2-BD59-A6C34878D82A}">
                    <a16:rowId xmlns:a16="http://schemas.microsoft.com/office/drawing/2014/main" val="446838066"/>
                  </a:ext>
                </a:extLst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7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48454"/>
              </p:ext>
            </p:extLst>
          </p:nvPr>
        </p:nvGraphicFramePr>
        <p:xfrm>
          <a:off x="1651379" y="5181214"/>
          <a:ext cx="6141493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2287">
                  <a:extLst>
                    <a:ext uri="{9D8B030D-6E8A-4147-A177-3AD203B41FA5}">
                      <a16:colId xmlns:a16="http://schemas.microsoft.com/office/drawing/2014/main" val="1387358145"/>
                    </a:ext>
                  </a:extLst>
                </a:gridCol>
                <a:gridCol w="1158460">
                  <a:extLst>
                    <a:ext uri="{9D8B030D-6E8A-4147-A177-3AD203B41FA5}">
                      <a16:colId xmlns:a16="http://schemas.microsoft.com/office/drawing/2014/main" val="2200595877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1961438582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2774497929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1446751246"/>
                    </a:ext>
                  </a:extLst>
                </a:gridCol>
              </a:tblGrid>
              <a:tr h="346744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Verwacht (SO in </a:t>
                      </a:r>
                    </a:p>
                    <a:p>
                      <a:pPr algn="ctr"/>
                      <a:r>
                        <a:rPr lang="nl-BE" sz="1800" dirty="0"/>
                        <a:t>Vlaanderen)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u="none" strike="noStrike" dirty="0">
                          <a:effectLst/>
                        </a:rPr>
                        <a:t>2%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u="none" strike="noStrike" dirty="0">
                          <a:effectLst/>
                        </a:rPr>
                        <a:t>19%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9848091"/>
                  </a:ext>
                </a:extLst>
              </a:tr>
            </a:tbl>
          </a:graphicData>
        </a:graphic>
      </p:graphicFrame>
      <p:sp>
        <p:nvSpPr>
          <p:cNvPr id="8" name="Wolkvormig bijschrift 7"/>
          <p:cNvSpPr/>
          <p:nvPr/>
        </p:nvSpPr>
        <p:spPr>
          <a:xfrm>
            <a:off x="8870649" y="54095"/>
            <a:ext cx="3234519" cy="1910687"/>
          </a:xfrm>
          <a:prstGeom prst="cloudCallout">
            <a:avLst>
              <a:gd name="adj1" fmla="val 35306"/>
              <a:gd name="adj2" fmla="val -389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/>
              <a:t>ASO en hoger onderwijs zijn </a:t>
            </a:r>
            <a:r>
              <a:rPr lang="nl-BE" sz="2400" dirty="0" err="1"/>
              <a:t>oververtegen-woordigd</a:t>
            </a:r>
            <a:endParaRPr lang="nl-BE" sz="2400" dirty="0"/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37666739-BAC2-4804-B922-9CA6DF348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898484"/>
              </p:ext>
            </p:extLst>
          </p:nvPr>
        </p:nvGraphicFramePr>
        <p:xfrm>
          <a:off x="2120743" y="742399"/>
          <a:ext cx="9515061" cy="510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927847" y="618565"/>
            <a:ext cx="71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2021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5133"/>
      </p:ext>
    </p:extLst>
  </p:cSld>
  <p:clrMapOvr>
    <a:masterClrMapping/>
  </p:clrMapOvr>
</p:sld>
</file>

<file path=ppt/theme/theme1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TEJO sjabloon</Template>
  <TotalTime>20121</TotalTime>
  <Words>686</Words>
  <Application>Microsoft Office PowerPoint</Application>
  <PresentationFormat>Breedbeeld</PresentationFormat>
  <Paragraphs>221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Futura MediumCondensed</vt:lpstr>
      <vt:lpstr>Gill Sans MT</vt:lpstr>
      <vt:lpstr>Wingdings</vt:lpstr>
      <vt:lpstr>2_Aangepast ontwerp</vt:lpstr>
      <vt:lpstr>Aangepast ontwerp</vt:lpstr>
      <vt:lpstr>1_Aangepast ontwerp</vt:lpstr>
      <vt:lpstr>Office Theme</vt:lpstr>
      <vt:lpstr>PowerPoint-presentatie</vt:lpstr>
      <vt:lpstr>Vanwaar komen de gegevens?</vt:lpstr>
      <vt:lpstr>2022 in het kort</vt:lpstr>
      <vt:lpstr>Verschillen met 2021</vt:lpstr>
      <vt:lpstr>Verschillen met TEJO Vlaanderen</vt:lpstr>
      <vt:lpstr>Vanaf hier nog gegevens van 2021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komen jongeren bij TEJO terecht?</vt:lpstr>
      <vt:lpstr>PowerPoint-presentatie</vt:lpstr>
      <vt:lpstr>PowerPoint-presentatie</vt:lpstr>
      <vt:lpstr>PowerPoint-presentatie</vt:lpstr>
      <vt:lpstr>Aantal gesprekken per week</vt:lpstr>
      <vt:lpstr>Aantal gekende en nieuwe jongeren per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Lieve Van Boxem</dc:creator>
  <cp:lastModifiedBy>Filip Mels</cp:lastModifiedBy>
  <cp:revision>422</cp:revision>
  <cp:lastPrinted>2015-05-08T09:53:31Z</cp:lastPrinted>
  <dcterms:created xsi:type="dcterms:W3CDTF">2014-11-25T21:22:03Z</dcterms:created>
  <dcterms:modified xsi:type="dcterms:W3CDTF">2023-01-19T15:39:33Z</dcterms:modified>
</cp:coreProperties>
</file>